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 id="2147483684" r:id="rId6"/>
    <p:sldMasterId id="2147483672" r:id="rId7"/>
    <p:sldMasterId id="2147483660" r:id="rId8"/>
  </p:sldMasterIdLst>
  <p:notesMasterIdLst>
    <p:notesMasterId r:id="rId36"/>
  </p:notesMasterIdLst>
  <p:sldIdLst>
    <p:sldId id="734" r:id="rId9"/>
    <p:sldId id="730" r:id="rId10"/>
    <p:sldId id="732" r:id="rId11"/>
    <p:sldId id="718" r:id="rId12"/>
    <p:sldId id="717" r:id="rId13"/>
    <p:sldId id="704" r:id="rId14"/>
    <p:sldId id="715" r:id="rId15"/>
    <p:sldId id="720" r:id="rId16"/>
    <p:sldId id="713" r:id="rId17"/>
    <p:sldId id="705" r:id="rId18"/>
    <p:sldId id="724" r:id="rId19"/>
    <p:sldId id="662" r:id="rId20"/>
    <p:sldId id="731" r:id="rId21"/>
    <p:sldId id="727" r:id="rId22"/>
    <p:sldId id="257" r:id="rId23"/>
    <p:sldId id="725" r:id="rId24"/>
    <p:sldId id="726" r:id="rId25"/>
    <p:sldId id="728" r:id="rId26"/>
    <p:sldId id="729" r:id="rId27"/>
    <p:sldId id="733" r:id="rId28"/>
    <p:sldId id="258" r:id="rId29"/>
    <p:sldId id="259" r:id="rId30"/>
    <p:sldId id="260" r:id="rId31"/>
    <p:sldId id="261" r:id="rId32"/>
    <p:sldId id="262" r:id="rId33"/>
    <p:sldId id="263" r:id="rId34"/>
    <p:sldId id="735"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16BC0-B74D-42D7-8337-FA480B8C4BC2}" v="15" dt="2022-01-13T08:43:14.292"/>
    <p1510:client id="{24E824B9-A42A-48A0-8F1D-F024F87FF9DB}" v="5" dt="2022-01-13T06:31:54.449"/>
    <p1510:client id="{C4412CF5-0B50-4C83-994F-6B12633FB5A2}" v="15" dt="2022-01-12T17:00:22.108"/>
    <p1510:client id="{EA5AFCF8-F33F-EA4B-83AE-91549BD48A65}" v="2" dt="2022-01-13T09:42:01.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820" autoAdjust="0"/>
    <p:restoredTop sz="94767" autoAdjust="0"/>
  </p:normalViewPr>
  <p:slideViewPr>
    <p:cSldViewPr>
      <p:cViewPr varScale="1">
        <p:scale>
          <a:sx n="108" d="100"/>
          <a:sy n="108" d="100"/>
        </p:scale>
        <p:origin x="1302" y="1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Lst>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3" Type="http://schemas.openxmlformats.org/officeDocument/2006/relationships/slide" Target="slides/slide4.xml"/><Relationship Id="rId21" Type="http://schemas.openxmlformats.org/officeDocument/2006/relationships/slide" Target="slides/slide22.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10" Type="http://schemas.openxmlformats.org/officeDocument/2006/relationships/slide" Target="slides/slide11.xml"/><Relationship Id="rId19" Type="http://schemas.openxmlformats.org/officeDocument/2006/relationships/slide" Target="slides/slide20.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92A5A0-A484-41EF-B51A-65CBAE6FCD2E}" type="datetimeFigureOut">
              <a:rPr lang="de-DE" smtClean="0"/>
              <a:t>13.01.2022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01721-4EAC-438E-AC72-D2329B9C6929}" type="slidenum">
              <a:rPr lang="de-DE" smtClean="0"/>
              <a:t>‹Nr.›</a:t>
            </a:fld>
            <a:endParaRPr lang="de-DE"/>
          </a:p>
        </p:txBody>
      </p:sp>
    </p:spTree>
    <p:extLst>
      <p:ext uri="{BB962C8B-B14F-4D97-AF65-F5344CB8AC3E}">
        <p14:creationId xmlns:p14="http://schemas.microsoft.com/office/powerpoint/2010/main" val="1946572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5BBCC20-44F1-4316-989D-46B4CBC052F0}" type="slidenum">
              <a:rPr lang="de-DE" smtClean="0"/>
              <a:pPr/>
              <a:t>4</a:t>
            </a:fld>
            <a:endParaRPr lang="de-DE"/>
          </a:p>
        </p:txBody>
      </p:sp>
    </p:spTree>
    <p:extLst>
      <p:ext uri="{BB962C8B-B14F-4D97-AF65-F5344CB8AC3E}">
        <p14:creationId xmlns:p14="http://schemas.microsoft.com/office/powerpoint/2010/main" val="288286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882141">
              <a:defRPr/>
            </a:pPr>
            <a:r>
              <a:rPr lang="de-DE">
                <a:latin typeface="Arial"/>
                <a:cs typeface="Arial"/>
              </a:rPr>
              <a:t>Erforderlicher Ersatzneubau diverser Brückenbauwerke im Zuge der B 49 bei Wetzlar</a:t>
            </a:r>
          </a:p>
          <a:p>
            <a:pPr>
              <a:buClr>
                <a:srgbClr val="FF0000"/>
              </a:buClr>
            </a:pPr>
            <a:r>
              <a:rPr lang="de-DE" sz="1500">
                <a:latin typeface="Arial"/>
                <a:cs typeface="Arial"/>
              </a:rPr>
              <a:t>auf insgesamt 2,7 km Länge</a:t>
            </a:r>
            <a:endParaRPr lang="de-DE" sz="1500">
              <a:latin typeface="Arial" panose="020B0604020202020204" pitchFamily="34" charset="0"/>
              <a:cs typeface="Arial" panose="020B0604020202020204" pitchFamily="34" charset="0"/>
            </a:endParaRPr>
          </a:p>
          <a:p>
            <a:r>
              <a:rPr lang="de-DE" sz="1500" b="1">
                <a:latin typeface="Arial"/>
                <a:cs typeface="Arial"/>
              </a:rPr>
              <a:t>Randbedingungen: </a:t>
            </a:r>
            <a:r>
              <a:rPr lang="de-DE" sz="1400">
                <a:latin typeface="Arial"/>
                <a:cs typeface="Arial"/>
              </a:rPr>
              <a:t>Diverse Bauwerke haben einen einteiligen Überbauquerschnitt, daher </a:t>
            </a:r>
            <a:br>
              <a:rPr lang="de-DE" sz="1400">
                <a:latin typeface="Arial" panose="020B0604020202020204" pitchFamily="34" charset="0"/>
                <a:cs typeface="Arial" panose="020B0604020202020204" pitchFamily="34" charset="0"/>
              </a:rPr>
            </a:br>
            <a:r>
              <a:rPr lang="de-DE" sz="1400">
                <a:latin typeface="Arial"/>
                <a:cs typeface="Arial"/>
              </a:rPr>
              <a:t>Ersatzneubau nur unter Vollsperrung der B 49 realisierbar </a:t>
            </a:r>
            <a:r>
              <a:rPr lang="de-DE" sz="1400" b="1">
                <a:latin typeface="Arial"/>
                <a:cs typeface="Arial"/>
              </a:rPr>
              <a:t>und</a:t>
            </a:r>
            <a:br>
              <a:rPr lang="de-DE" sz="1400" b="1">
                <a:latin typeface="Arial" panose="020B0604020202020204" pitchFamily="34" charset="0"/>
                <a:cs typeface="Arial" panose="020B0604020202020204" pitchFamily="34" charset="0"/>
              </a:rPr>
            </a:br>
            <a:r>
              <a:rPr lang="de-DE" sz="1400">
                <a:latin typeface="Arial"/>
                <a:cs typeface="Arial"/>
              </a:rPr>
              <a:t>bauzeitlich erforderliche Umleitung über das Bestands-Netz (A45, A480, B277)</a:t>
            </a:r>
            <a:endParaRPr lang="de-DE" sz="600">
              <a:latin typeface="Arial"/>
              <a:cs typeface="Arial"/>
            </a:endParaRPr>
          </a:p>
          <a:p>
            <a:pPr marL="716280" lvl="1" indent="-275590">
              <a:buClr>
                <a:srgbClr val="FF0000"/>
              </a:buClr>
              <a:buFont typeface="Wingdings" pitchFamily="2" charset="2"/>
              <a:buChar char="§"/>
            </a:pPr>
            <a:endParaRPr lang="de-DE" sz="140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BCC20-44F1-4316-989D-46B4CBC052F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714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9525">
              <a:buClr>
                <a:srgbClr val="FF0000"/>
              </a:buClr>
            </a:pPr>
            <a:r>
              <a:rPr lang="de-DE">
                <a:solidFill>
                  <a:srgbClr val="072F82"/>
                </a:solidFill>
                <a:latin typeface="Arial"/>
                <a:cs typeface="Arial"/>
                <a:sym typeface="Wingdings" panose="05000000000000000000" pitchFamily="2" charset="2"/>
              </a:rPr>
              <a:t>Alles, um die B49 selbst so lange wie möglich offen halten zu können, daher Sanierungen/ Verstärkungen  östlich der Taubensteinbrücke</a:t>
            </a:r>
            <a:endParaRPr lang="de-DE">
              <a:solidFill>
                <a:srgbClr val="072F82"/>
              </a:solidFill>
              <a:latin typeface="Arial"/>
              <a:cs typeface="Arial"/>
            </a:endParaRPr>
          </a:p>
          <a:p>
            <a:pPr marL="9525"/>
            <a:endParaRPr lang="de-DE">
              <a:solidFill>
                <a:srgbClr val="072F82"/>
              </a:solidFill>
              <a:latin typeface="Arial"/>
              <a:cs typeface="Arial"/>
            </a:endParaRPr>
          </a:p>
          <a:p>
            <a:pPr marL="9525"/>
            <a:r>
              <a:rPr lang="de-DE" b="1">
                <a:solidFill>
                  <a:srgbClr val="072F82"/>
                </a:solidFill>
                <a:latin typeface="Arial"/>
                <a:cs typeface="Arial"/>
                <a:sym typeface="Wingdings" panose="05000000000000000000" pitchFamily="2" charset="2"/>
              </a:rPr>
              <a:t>Zusätzlich:  Schwerverkehr-Dauermessung</a:t>
            </a:r>
            <a:r>
              <a:rPr lang="de-DE" sz="1200" b="1">
                <a:solidFill>
                  <a:srgbClr val="072F82"/>
                </a:solidFill>
                <a:latin typeface="Arial"/>
                <a:cs typeface="Arial"/>
                <a:sym typeface="Wingdings" panose="05000000000000000000" pitchFamily="2" charset="2"/>
              </a:rPr>
              <a:t> für Hochstraße Wetzlar nach Belastungstest</a:t>
            </a:r>
            <a:r>
              <a:rPr lang="de-DE" b="1">
                <a:solidFill>
                  <a:srgbClr val="072F82"/>
                </a:solidFill>
                <a:latin typeface="Arial"/>
                <a:cs typeface="Arial"/>
                <a:sym typeface="Wingdings" panose="05000000000000000000" pitchFamily="2" charset="2"/>
              </a:rPr>
              <a:t> für eine </a:t>
            </a:r>
            <a:r>
              <a:rPr lang="de-DE" sz="1200" b="1">
                <a:solidFill>
                  <a:srgbClr val="072F82"/>
                </a:solidFill>
                <a:latin typeface="Arial"/>
                <a:cs typeface="Arial"/>
                <a:sym typeface="Wingdings" panose="05000000000000000000" pitchFamily="2" charset="2"/>
              </a:rPr>
              <a:t>Nachrechnung</a:t>
            </a:r>
            <a:br>
              <a:rPr lang="de-DE" sz="1200" b="1">
                <a:latin typeface="Arial" panose="020B0604020202020204" pitchFamily="34" charset="0"/>
                <a:cs typeface="Arial" panose="020B0604020202020204" pitchFamily="34" charset="0"/>
              </a:rPr>
            </a:br>
            <a:r>
              <a:rPr lang="de-DE" sz="1200">
                <a:latin typeface="Arial"/>
                <a:cs typeface="Arial"/>
              </a:rPr>
              <a:t>Bestimmung der tatsächlichen Gewichtsverteilung des Verkehrs</a:t>
            </a:r>
          </a:p>
          <a:p>
            <a:pPr marL="9525">
              <a:buClr>
                <a:srgbClr val="FF0000"/>
              </a:buClr>
            </a:pPr>
            <a:r>
              <a:rPr lang="de-DE" sz="1200">
                <a:latin typeface="Arial"/>
                <a:cs typeface="Arial"/>
              </a:rPr>
              <a:t>Fortschreibung der Berechnungen</a:t>
            </a:r>
            <a:r>
              <a:rPr lang="de-DE">
                <a:latin typeface="Arial"/>
                <a:cs typeface="Arial"/>
              </a:rPr>
              <a:t> </a:t>
            </a:r>
            <a:endParaRPr lang="de-DE" sz="1200">
              <a:latin typeface="Arial" panose="020B0604020202020204" pitchFamily="34" charset="0"/>
              <a:cs typeface="Arial" panose="020B0604020202020204" pitchFamily="34" charset="0"/>
            </a:endParaRPr>
          </a:p>
          <a:p>
            <a:pPr marL="9525">
              <a:buClr>
                <a:srgbClr val="FF0000"/>
              </a:buClr>
            </a:pPr>
            <a:r>
              <a:rPr lang="de-DE" sz="1200">
                <a:latin typeface="Arial"/>
                <a:cs typeface="Arial"/>
                <a:sym typeface="Wingdings" panose="05000000000000000000" pitchFamily="2" charset="2"/>
              </a:rPr>
              <a:t>	 </a:t>
            </a:r>
            <a:r>
              <a:rPr lang="de-DE" sz="1200">
                <a:latin typeface="Arial"/>
                <a:cs typeface="Arial"/>
              </a:rPr>
              <a:t>zusätzliche Erkenntnisse für die Weiternutzung der Hochstraße Wetzlar</a:t>
            </a:r>
            <a:br>
              <a:rPr lang="de-DE" sz="1200">
                <a:latin typeface="Arial" panose="020B0604020202020204" pitchFamily="34" charset="0"/>
                <a:cs typeface="Arial" panose="020B0604020202020204" pitchFamily="34" charset="0"/>
              </a:rPr>
            </a:br>
            <a:endParaRPr lang="de-DE" sz="1200" b="1">
              <a:solidFill>
                <a:srgbClr val="072F82"/>
              </a:solidFill>
              <a:latin typeface="Arial" panose="020B0604020202020204" pitchFamily="34" charset="0"/>
              <a:cs typeface="Arial" panose="020B0604020202020204" pitchFamily="34" charset="0"/>
              <a:sym typeface="Wingdings" panose="05000000000000000000" pitchFamily="2" charset="2"/>
            </a:endParaRPr>
          </a:p>
          <a:p>
            <a:pPr marL="471805" lvl="1"/>
            <a:r>
              <a:rPr lang="de-DE"/>
              <a:t>Beantwortung einer Presseanfrage dazu, wie die Sperrung der Taubensteinbrücke für Lkw die Dauermessung beeinflusst:</a:t>
            </a:r>
            <a:endParaRPr lang="de-DE">
              <a:cs typeface="Calibri"/>
            </a:endParaRPr>
          </a:p>
          <a:p>
            <a:pPr marL="471805" lvl="1"/>
            <a:r>
              <a:rPr lang="de-DE"/>
              <a:t>Durch das LKW-Fahrverbot für die Taubensteinbrücke werden auch die Ergebnisse der Dauermessung beeinflusst. Die Dauermessung lief bis zur Sperrung etwas länger als zwei Monate, jedoch nicht über die volle geplante Laufzeit von drei Monaten. Dennoch konnten auch aus den bisher gewonnen Daten repräsentative Aussagen zu Verkehrsmengen und Gewichtsverteilung des Schwerkehrs gewonnen werden, so dass eine ausreichende Datenbasis für die neue Beurteilung der Hochstraße Wetzlar zur Verfügung steht. </a:t>
            </a:r>
            <a:br>
              <a:rPr lang="de-DE">
                <a:cs typeface="+mn-lt"/>
              </a:rPr>
            </a:br>
            <a:r>
              <a:rPr lang="de-DE"/>
              <a:t>Es ist geplant, die Dauermessung nach der Freigabe der verstärkten Taubensteinbrücke fortzusetzen. Diese zusätzlichen Ergebnisse können in die dann laufende Beurteilung der Hochstraße einfließen, so dass nicht mit Verzögerungen im Projektablauf zu rechnen ist.</a:t>
            </a:r>
            <a:endParaRPr lang="de-DE" b="0" i="0">
              <a:cs typeface="Calibri"/>
            </a:endParaRPr>
          </a:p>
          <a:p>
            <a:pPr marL="9189">
              <a:buClr>
                <a:srgbClr val="FF0000"/>
              </a:buClr>
            </a:pPr>
            <a:endParaRPr lang="de-DE"/>
          </a:p>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BCC20-44F1-4316-989D-46B4CBC052F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26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8890">
              <a:buClr>
                <a:srgbClr val="FF0000"/>
              </a:buClr>
            </a:pPr>
            <a:r>
              <a:rPr lang="de-DE" sz="1200" b="1">
                <a:solidFill>
                  <a:srgbClr val="072F82"/>
                </a:solidFill>
                <a:latin typeface="Arial"/>
                <a:cs typeface="Arial"/>
                <a:sym typeface="Wingdings" panose="05000000000000000000" pitchFamily="2" charset="2"/>
              </a:rPr>
              <a:t>Vorabmaßnahmen</a:t>
            </a:r>
            <a:r>
              <a:rPr lang="de-DE" b="1">
                <a:solidFill>
                  <a:srgbClr val="072F82"/>
                </a:solidFill>
                <a:latin typeface="Arial"/>
                <a:cs typeface="Arial"/>
                <a:sym typeface="Wingdings" panose="05000000000000000000" pitchFamily="2" charset="2"/>
              </a:rPr>
              <a:t> </a:t>
            </a:r>
            <a:r>
              <a:rPr lang="de-DE" sz="1200" b="1">
                <a:solidFill>
                  <a:srgbClr val="072F82"/>
                </a:solidFill>
                <a:latin typeface="Arial"/>
                <a:cs typeface="Arial"/>
                <a:sym typeface="Wingdings" panose="05000000000000000000" pitchFamily="2" charset="2"/>
              </a:rPr>
              <a:t>West</a:t>
            </a:r>
            <a:r>
              <a:rPr lang="de-DE" b="1">
                <a:solidFill>
                  <a:srgbClr val="072F82"/>
                </a:solidFill>
                <a:latin typeface="Arial"/>
                <a:cs typeface="Arial"/>
                <a:sym typeface="Wingdings" panose="05000000000000000000" pitchFamily="2" charset="2"/>
              </a:rPr>
              <a:t> = neben der A45 Maßnahmen an dem Netz der künftigen Umfahrung in </a:t>
            </a:r>
            <a:br>
              <a:rPr lang="de-DE" b="1">
                <a:solidFill>
                  <a:srgbClr val="072F82"/>
                </a:solidFill>
                <a:latin typeface="Arial"/>
                <a:cs typeface="Arial"/>
                <a:sym typeface="Wingdings" panose="05000000000000000000" pitchFamily="2" charset="2"/>
              </a:rPr>
            </a:br>
            <a:r>
              <a:rPr lang="de-DE">
                <a:latin typeface="Arial"/>
                <a:cs typeface="Arial"/>
                <a:sym typeface="Wingdings" panose="05000000000000000000" pitchFamily="2" charset="2"/>
              </a:rPr>
              <a:t>vorgezogenen</a:t>
            </a:r>
            <a:r>
              <a:rPr lang="de-DE" sz="1200">
                <a:latin typeface="Arial"/>
                <a:cs typeface="Arial"/>
                <a:sym typeface="Wingdings" panose="05000000000000000000" pitchFamily="2" charset="2"/>
              </a:rPr>
              <a:t> </a:t>
            </a:r>
            <a:r>
              <a:rPr lang="de-DE">
                <a:latin typeface="Arial"/>
                <a:cs typeface="Arial"/>
                <a:sym typeface="Wingdings" panose="05000000000000000000" pitchFamily="2" charset="2"/>
              </a:rPr>
              <a:t>Einzelprojekten, hier:</a:t>
            </a:r>
            <a:r>
              <a:rPr lang="de-DE" sz="1200">
                <a:latin typeface="Arial"/>
                <a:cs typeface="Arial"/>
                <a:sym typeface="Wingdings" panose="05000000000000000000" pitchFamily="2" charset="2"/>
              </a:rPr>
              <a:t> Fortführung der laufenden Planungen: </a:t>
            </a:r>
            <a:br>
              <a:rPr lang="de-DE" sz="1200" b="1">
                <a:latin typeface="Arial" panose="020B0604020202020204" pitchFamily="34" charset="0"/>
                <a:cs typeface="Arial" panose="020B0604020202020204" pitchFamily="34" charset="0"/>
              </a:rPr>
            </a:br>
            <a:r>
              <a:rPr lang="de-DE">
                <a:latin typeface="Arial"/>
                <a:cs typeface="Arial"/>
                <a:sym typeface="Wingdings" panose="05000000000000000000" pitchFamily="2" charset="2"/>
              </a:rPr>
              <a:t>- </a:t>
            </a:r>
            <a:r>
              <a:rPr lang="de-DE" sz="1200">
                <a:latin typeface="Arial"/>
                <a:cs typeface="Arial"/>
                <a:sym typeface="Wingdings" panose="05000000000000000000" pitchFamily="2" charset="2"/>
              </a:rPr>
              <a:t>temporäre Verkehrsführung B277</a:t>
            </a:r>
            <a:br>
              <a:rPr lang="de-DE" sz="1200">
                <a:latin typeface="Arial" panose="020B0604020202020204" pitchFamily="34" charset="0"/>
                <a:cs typeface="Arial" panose="020B0604020202020204" pitchFamily="34" charset="0"/>
              </a:rPr>
            </a:br>
            <a:r>
              <a:rPr lang="de-DE">
                <a:latin typeface="Arial"/>
                <a:cs typeface="Arial"/>
                <a:sym typeface="Wingdings" panose="05000000000000000000" pitchFamily="2" charset="2"/>
              </a:rPr>
              <a:t>- </a:t>
            </a:r>
            <a:r>
              <a:rPr lang="de-DE" sz="1200">
                <a:latin typeface="Arial"/>
                <a:cs typeface="Arial"/>
                <a:sym typeface="Wingdings" panose="05000000000000000000" pitchFamily="2" charset="2"/>
              </a:rPr>
              <a:t>temporäre (dauerhafte) Lärmschutzwände A480, B277</a:t>
            </a:r>
            <a:r>
              <a:rPr lang="de-DE">
                <a:latin typeface="Arial"/>
                <a:cs typeface="Arial"/>
                <a:sym typeface="Wingdings" panose="05000000000000000000" pitchFamily="2" charset="2"/>
              </a:rPr>
              <a:t>  (derzeit Bohrungen)</a:t>
            </a:r>
            <a:br>
              <a:rPr lang="de-DE" sz="1200">
                <a:latin typeface="Arial" panose="020B0604020202020204" pitchFamily="34" charset="0"/>
                <a:cs typeface="Arial" panose="020B0604020202020204" pitchFamily="34" charset="0"/>
              </a:rPr>
            </a:br>
            <a:r>
              <a:rPr lang="de-DE" b="1">
                <a:latin typeface="Arial"/>
                <a:cs typeface="Arial"/>
                <a:sym typeface="Wingdings" panose="05000000000000000000" pitchFamily="2" charset="2"/>
              </a:rPr>
              <a:t>zzgl. </a:t>
            </a:r>
            <a:r>
              <a:rPr lang="de-DE" sz="1200" b="1">
                <a:latin typeface="Arial"/>
                <a:cs typeface="Arial"/>
                <a:sym typeface="Wingdings" panose="05000000000000000000" pitchFamily="2" charset="2"/>
              </a:rPr>
              <a:t>Planung „Westanschluss</a:t>
            </a:r>
            <a:r>
              <a:rPr lang="de-DE" b="1">
                <a:latin typeface="Arial"/>
                <a:cs typeface="Arial"/>
                <a:sym typeface="Wingdings" panose="05000000000000000000" pitchFamily="2" charset="2"/>
              </a:rPr>
              <a:t>“</a:t>
            </a:r>
            <a:r>
              <a:rPr lang="de-DE">
                <a:latin typeface="Arial"/>
                <a:cs typeface="Arial"/>
                <a:sym typeface="Wingdings" panose="05000000000000000000" pitchFamily="2" charset="2"/>
              </a:rPr>
              <a:t>: </a:t>
            </a:r>
            <a:r>
              <a:rPr lang="de-DE" sz="1200">
                <a:latin typeface="Arial"/>
                <a:cs typeface="Arial"/>
                <a:sym typeface="Wingdings" panose="05000000000000000000" pitchFamily="2" charset="2"/>
              </a:rPr>
              <a:t>derzeit läuft Vorabstimmung mit Bahn und Stadt über eine künftig dauerhafte Verkehrsanlage,</a:t>
            </a:r>
            <a:br>
              <a:rPr lang="de-DE" sz="1200">
                <a:latin typeface="Arial" panose="020B0604020202020204" pitchFamily="34" charset="0"/>
                <a:cs typeface="Arial" panose="020B0604020202020204" pitchFamily="34" charset="0"/>
              </a:rPr>
            </a:br>
            <a:r>
              <a:rPr lang="de-DE" sz="1200">
                <a:latin typeface="Arial"/>
                <a:cs typeface="Arial"/>
                <a:sym typeface="Wingdings" panose="05000000000000000000" pitchFamily="2" charset="2"/>
              </a:rPr>
              <a:t>	mit Rückbau des Bahnübergangs in der Altenberger Straße und zugehöriger Kostenaufteilung</a:t>
            </a:r>
            <a:br>
              <a:rPr lang="de-DE" sz="1200">
                <a:latin typeface="Arial" panose="020B0604020202020204" pitchFamily="34" charset="0"/>
                <a:cs typeface="Arial" panose="020B0604020202020204" pitchFamily="34" charset="0"/>
              </a:rPr>
            </a:br>
            <a:endParaRPr lang="de-DE">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BCC20-44F1-4316-989D-46B4CBC052F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65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5BBCC20-44F1-4316-989D-46B4CBC052F0}" type="slidenum">
              <a:rPr lang="de-DE" smtClean="0"/>
              <a:pPr/>
              <a:t>12</a:t>
            </a:fld>
            <a:endParaRPr lang="de-DE"/>
          </a:p>
        </p:txBody>
      </p:sp>
    </p:spTree>
    <p:extLst>
      <p:ext uri="{BB962C8B-B14F-4D97-AF65-F5344CB8AC3E}">
        <p14:creationId xmlns:p14="http://schemas.microsoft.com/office/powerpoint/2010/main" val="37027449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de-DE"/>
              <a:t>13.01.2022</a:t>
            </a:r>
            <a:endParaRPr lang="de-DE" dirty="0"/>
          </a:p>
        </p:txBody>
      </p:sp>
      <p:sp>
        <p:nvSpPr>
          <p:cNvPr id="5" name="Fußzeilenplatzhalter 4"/>
          <p:cNvSpPr>
            <a:spLocks noGrp="1"/>
          </p:cNvSpPr>
          <p:nvPr>
            <p:ph type="ftr" sz="quarter" idx="11"/>
          </p:nvPr>
        </p:nvSpPr>
        <p:spPr>
          <a:xfrm>
            <a:off x="2857500" y="6356350"/>
            <a:ext cx="3429000" cy="365125"/>
          </a:xfrm>
        </p:spPr>
        <p:txBody>
          <a:bodyPr/>
          <a:lstStyle>
            <a:lvl1pPr>
              <a:defRPr>
                <a:latin typeface="Arial" panose="020B0604020202020204" pitchFamily="34" charset="0"/>
                <a:cs typeface="Arial" panose="020B0604020202020204" pitchFamily="34" charset="0"/>
              </a:defRPr>
            </a:lvl1pPr>
          </a:lstStyle>
          <a:p>
            <a:r>
              <a:rPr lang="de-DE"/>
              <a:t>Projektgruppe VLUID - öffentliches Kick-Off</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2C24CF1-65F4-440A-8345-6B89AD16BD0C}" type="slidenum">
              <a:rPr lang="de-DE" smtClean="0"/>
              <a:pPr/>
              <a:t>‹Nr.›</a:t>
            </a:fld>
            <a:endParaRPr lang="de-DE" dirty="0"/>
          </a:p>
        </p:txBody>
      </p:sp>
      <p:sp>
        <p:nvSpPr>
          <p:cNvPr id="7" name="Rechteck 6"/>
          <p:cNvSpPr/>
          <p:nvPr userDrawn="1"/>
        </p:nvSpPr>
        <p:spPr>
          <a:xfrm flipV="1">
            <a:off x="7975" y="1268760"/>
            <a:ext cx="9144000" cy="2937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76256" y="147844"/>
            <a:ext cx="2012998" cy="88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71800" y="188640"/>
            <a:ext cx="1263652" cy="79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19" y="193571"/>
            <a:ext cx="1080000" cy="55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a:extLst>
              <a:ext uri="{FF2B5EF4-FFF2-40B4-BE49-F238E27FC236}">
                <a16:creationId xmlns:a16="http://schemas.microsoft.com/office/drawing/2014/main" id="{D8F8C991-CA5F-490D-B8C2-62274BFC55AA}"/>
              </a:ext>
            </a:extLst>
          </p:cNvPr>
          <p:cNvPicPr>
            <a:picLocks noChangeAspect="1"/>
          </p:cNvPicPr>
          <p:nvPr userDrawn="1"/>
        </p:nvPicPr>
        <p:blipFill>
          <a:blip r:embed="rId5"/>
          <a:stretch>
            <a:fillRect/>
          </a:stretch>
        </p:blipFill>
        <p:spPr>
          <a:xfrm>
            <a:off x="4159586" y="476672"/>
            <a:ext cx="1204502" cy="490966"/>
          </a:xfrm>
          <a:prstGeom prst="rect">
            <a:avLst/>
          </a:prstGeom>
        </p:spPr>
      </p:pic>
      <p:sp>
        <p:nvSpPr>
          <p:cNvPr id="9" name="AutoShape 2" descr="BMVI - Zur Startseite">
            <a:extLst>
              <a:ext uri="{FF2B5EF4-FFF2-40B4-BE49-F238E27FC236}">
                <a16:creationId xmlns:a16="http://schemas.microsoft.com/office/drawing/2014/main" id="{FE6F4735-8EE9-4FF4-ACBC-37C6A4E2D552}"/>
              </a:ext>
            </a:extLst>
          </p:cNvPr>
          <p:cNvSpPr>
            <a:spLocks noChangeAspect="1" noChangeArrowheads="1"/>
          </p:cNvSpPr>
          <p:nvPr userDrawn="1"/>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4" descr="BMVI - Zur Startseite">
            <a:extLst>
              <a:ext uri="{FF2B5EF4-FFF2-40B4-BE49-F238E27FC236}">
                <a16:creationId xmlns:a16="http://schemas.microsoft.com/office/drawing/2014/main" id="{9D064CB6-7FF5-48B7-B8EF-F4617F1C66DF}"/>
              </a:ext>
            </a:extLst>
          </p:cNvPr>
          <p:cNvSpPr>
            <a:spLocks noChangeAspect="1" noChangeArrowheads="1"/>
          </p:cNvSpPr>
          <p:nvPr userDrawn="1"/>
        </p:nvSpPr>
        <p:spPr bwMode="auto">
          <a:xfrm flipH="1">
            <a:off x="3695700" y="2857500"/>
            <a:ext cx="876300" cy="876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a:extLst>
              <a:ext uri="{FF2B5EF4-FFF2-40B4-BE49-F238E27FC236}">
                <a16:creationId xmlns:a16="http://schemas.microsoft.com/office/drawing/2014/main" id="{BB85718C-1D32-4F1B-AAA0-329F7CC99AAF}"/>
              </a:ext>
            </a:extLst>
          </p:cNvPr>
          <p:cNvPicPr>
            <a:picLocks noChangeAspect="1"/>
          </p:cNvPicPr>
          <p:nvPr userDrawn="1"/>
        </p:nvPicPr>
        <p:blipFill rotWithShape="1">
          <a:blip r:embed="rId6"/>
          <a:srcRect l="8079" t="4722" r="31965" b="13451"/>
          <a:stretch/>
        </p:blipFill>
        <p:spPr>
          <a:xfrm>
            <a:off x="1331640" y="338736"/>
            <a:ext cx="1440160" cy="858016"/>
          </a:xfrm>
          <a:prstGeom prst="rect">
            <a:avLst/>
          </a:prstGeom>
        </p:spPr>
      </p:pic>
      <p:pic>
        <p:nvPicPr>
          <p:cNvPr id="12" name="Grafik 11">
            <a:extLst>
              <a:ext uri="{FF2B5EF4-FFF2-40B4-BE49-F238E27FC236}">
                <a16:creationId xmlns:a16="http://schemas.microsoft.com/office/drawing/2014/main" id="{16E9D74B-C123-4BC9-9F16-2F636E2323B2}"/>
              </a:ext>
            </a:extLst>
          </p:cNvPr>
          <p:cNvPicPr>
            <a:picLocks noChangeAspect="1"/>
          </p:cNvPicPr>
          <p:nvPr userDrawn="1"/>
        </p:nvPicPr>
        <p:blipFill>
          <a:blip r:embed="rId7"/>
          <a:stretch>
            <a:fillRect/>
          </a:stretch>
        </p:blipFill>
        <p:spPr>
          <a:xfrm>
            <a:off x="5580112" y="836712"/>
            <a:ext cx="1080000" cy="266581"/>
          </a:xfrm>
          <a:prstGeom prst="rect">
            <a:avLst/>
          </a:prstGeom>
        </p:spPr>
      </p:pic>
      <p:pic>
        <p:nvPicPr>
          <p:cNvPr id="16" name="Grafik 15">
            <a:extLst>
              <a:ext uri="{FF2B5EF4-FFF2-40B4-BE49-F238E27FC236}">
                <a16:creationId xmlns:a16="http://schemas.microsoft.com/office/drawing/2014/main" id="{451F7700-7E48-4D16-AC03-181F97D3512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80112" y="116632"/>
            <a:ext cx="838622" cy="613170"/>
          </a:xfrm>
          <a:prstGeom prst="rect">
            <a:avLst/>
          </a:prstGeom>
        </p:spPr>
      </p:pic>
    </p:spTree>
    <p:extLst>
      <p:ext uri="{BB962C8B-B14F-4D97-AF65-F5344CB8AC3E}">
        <p14:creationId xmlns:p14="http://schemas.microsoft.com/office/powerpoint/2010/main" val="385191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13.01.2022</a:t>
            </a:r>
          </a:p>
        </p:txBody>
      </p:sp>
      <p:sp>
        <p:nvSpPr>
          <p:cNvPr id="5" name="Fußzeilenplatzhalter 4"/>
          <p:cNvSpPr>
            <a:spLocks noGrp="1"/>
          </p:cNvSpPr>
          <p:nvPr>
            <p:ph type="ftr" sz="quarter" idx="11"/>
          </p:nvPr>
        </p:nvSpPr>
        <p:spPr/>
        <p:txBody>
          <a:bodyPr/>
          <a:lstStyle/>
          <a:p>
            <a:r>
              <a:rPr lang="de-DE"/>
              <a:t>Projektgruppe VLUID - öffentliches Kick-Off</a:t>
            </a:r>
          </a:p>
        </p:txBody>
      </p:sp>
      <p:sp>
        <p:nvSpPr>
          <p:cNvPr id="6" name="Foliennummernplatzhalter 5"/>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19872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13.01.2022</a:t>
            </a:r>
          </a:p>
        </p:txBody>
      </p:sp>
      <p:sp>
        <p:nvSpPr>
          <p:cNvPr id="5" name="Fußzeilenplatzhalter 4"/>
          <p:cNvSpPr>
            <a:spLocks noGrp="1"/>
          </p:cNvSpPr>
          <p:nvPr>
            <p:ph type="ftr" sz="quarter" idx="11"/>
          </p:nvPr>
        </p:nvSpPr>
        <p:spPr/>
        <p:txBody>
          <a:bodyPr/>
          <a:lstStyle/>
          <a:p>
            <a:r>
              <a:rPr lang="de-DE"/>
              <a:t>Projektgruppe VLUID - öffentliches Kick-Off</a:t>
            </a:r>
          </a:p>
        </p:txBody>
      </p:sp>
      <p:sp>
        <p:nvSpPr>
          <p:cNvPr id="6" name="Foliennummernplatzhalter 5"/>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222647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Rechteck 11"/>
          <p:cNvSpPr/>
          <p:nvPr userDrawn="1"/>
        </p:nvSpPr>
        <p:spPr>
          <a:xfrm>
            <a:off x="467544" y="0"/>
            <a:ext cx="8676456"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4143372" y="5857892"/>
            <a:ext cx="50006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0" y="5643578"/>
            <a:ext cx="9144000"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1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96" t="99" r="2212" b="1760"/>
          <a:stretch/>
        </p:blipFill>
        <p:spPr bwMode="auto">
          <a:xfrm>
            <a:off x="-1800000" y="0"/>
            <a:ext cx="13356000" cy="9504000"/>
          </a:xfrm>
          <a:prstGeom prst="rect">
            <a:avLst/>
          </a:prstGeom>
        </p:spPr>
      </p:pic>
      <p:sp>
        <p:nvSpPr>
          <p:cNvPr id="21" name="Textplatzhalter 20"/>
          <p:cNvSpPr>
            <a:spLocks noGrp="1"/>
          </p:cNvSpPr>
          <p:nvPr>
            <p:ph type="body" sz="quarter" idx="10" hasCustomPrompt="1"/>
          </p:nvPr>
        </p:nvSpPr>
        <p:spPr>
          <a:xfrm>
            <a:off x="428637" y="3429001"/>
            <a:ext cx="5857875" cy="500066"/>
          </a:xfrm>
          <a:prstGeom prst="rect">
            <a:avLst/>
          </a:prstGeom>
        </p:spPr>
        <p:txBody>
          <a:bodyPr/>
          <a:lstStyle>
            <a:lvl1pPr>
              <a:buNone/>
              <a:defRPr sz="2200" baseline="0">
                <a:solidFill>
                  <a:srgbClr val="072F82"/>
                </a:solidFill>
                <a:latin typeface="Arial" pitchFamily="34" charset="0"/>
                <a:cs typeface="Arial" pitchFamily="34" charset="0"/>
              </a:defRPr>
            </a:lvl1pPr>
          </a:lstStyle>
          <a:p>
            <a:pPr lvl="0"/>
            <a:r>
              <a:rPr lang="de-DE"/>
              <a:t>Titel</a:t>
            </a:r>
          </a:p>
        </p:txBody>
      </p:sp>
      <p:sp>
        <p:nvSpPr>
          <p:cNvPr id="22" name="Textplatzhalter 20"/>
          <p:cNvSpPr>
            <a:spLocks noGrp="1"/>
          </p:cNvSpPr>
          <p:nvPr>
            <p:ph type="body" sz="quarter" idx="11" hasCustomPrompt="1"/>
          </p:nvPr>
        </p:nvSpPr>
        <p:spPr>
          <a:xfrm>
            <a:off x="428596" y="4000504"/>
            <a:ext cx="5857875" cy="285752"/>
          </a:xfrm>
          <a:prstGeom prst="rect">
            <a:avLst/>
          </a:prstGeom>
        </p:spPr>
        <p:txBody>
          <a:bodyPr/>
          <a:lstStyle>
            <a:lvl1pPr>
              <a:buNone/>
              <a:defRPr lang="de-DE" sz="1400" kern="1200" baseline="0" dirty="0" smtClean="0">
                <a:solidFill>
                  <a:srgbClr val="072F82"/>
                </a:solidFill>
                <a:latin typeface="Arial" pitchFamily="34" charset="0"/>
                <a:ea typeface="+mn-ea"/>
                <a:cs typeface="Arial" pitchFamily="34" charset="0"/>
              </a:defRPr>
            </a:lvl1pPr>
          </a:lstStyle>
          <a:p>
            <a:pPr lvl="0"/>
            <a:r>
              <a:rPr lang="de-DE"/>
              <a:t>Veranstaltungsname</a:t>
            </a:r>
          </a:p>
        </p:txBody>
      </p:sp>
      <p:sp>
        <p:nvSpPr>
          <p:cNvPr id="23" name="Textplatzhalter 20"/>
          <p:cNvSpPr>
            <a:spLocks noGrp="1"/>
          </p:cNvSpPr>
          <p:nvPr>
            <p:ph type="body" sz="quarter" idx="12" hasCustomPrompt="1"/>
          </p:nvPr>
        </p:nvSpPr>
        <p:spPr>
          <a:xfrm>
            <a:off x="428596" y="5000636"/>
            <a:ext cx="5857875" cy="285752"/>
          </a:xfrm>
          <a:prstGeom prst="rect">
            <a:avLst/>
          </a:prstGeom>
        </p:spPr>
        <p:txBody>
          <a:bodyPr/>
          <a:lstStyle>
            <a:lvl1pPr>
              <a:buNone/>
              <a:defRPr lang="de-DE" sz="1400" kern="1200" baseline="0" dirty="0">
                <a:solidFill>
                  <a:srgbClr val="072F82"/>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de-DE"/>
              <a:t>Veranstaltungsort, TT/MM/JJ</a:t>
            </a:r>
          </a:p>
        </p:txBody>
      </p:sp>
      <p:sp>
        <p:nvSpPr>
          <p:cNvPr id="24" name="Textplatzhalter 20"/>
          <p:cNvSpPr>
            <a:spLocks noGrp="1"/>
          </p:cNvSpPr>
          <p:nvPr>
            <p:ph type="body" sz="quarter" idx="13" hasCustomPrompt="1"/>
          </p:nvPr>
        </p:nvSpPr>
        <p:spPr>
          <a:xfrm>
            <a:off x="428596" y="4286256"/>
            <a:ext cx="5857875" cy="285752"/>
          </a:xfrm>
          <a:prstGeom prst="rect">
            <a:avLst/>
          </a:prstGeom>
        </p:spPr>
        <p:txBody>
          <a:bodyPr/>
          <a:lstStyle>
            <a:lvl1pPr>
              <a:buNone/>
              <a:defRPr lang="de-DE" sz="1400" kern="1200" baseline="0" dirty="0" smtClean="0">
                <a:solidFill>
                  <a:srgbClr val="072F82"/>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de-DE"/>
              <a:t>Name des/der Präsentierenden</a:t>
            </a:r>
          </a:p>
        </p:txBody>
      </p:sp>
      <p:sp>
        <p:nvSpPr>
          <p:cNvPr id="26" name="Textplatzhalter 20"/>
          <p:cNvSpPr>
            <a:spLocks noGrp="1"/>
          </p:cNvSpPr>
          <p:nvPr>
            <p:ph type="body" sz="quarter" idx="14" hasCustomPrompt="1"/>
          </p:nvPr>
        </p:nvSpPr>
        <p:spPr>
          <a:xfrm>
            <a:off x="428596" y="4572008"/>
            <a:ext cx="5857875" cy="285752"/>
          </a:xfrm>
          <a:prstGeom prst="rect">
            <a:avLst/>
          </a:prstGeom>
        </p:spPr>
        <p:txBody>
          <a:bodyPr/>
          <a:lstStyle>
            <a:lvl1pPr>
              <a:buNone/>
              <a:defRPr lang="de-DE" sz="1400" kern="1200" baseline="0" dirty="0" smtClean="0">
                <a:solidFill>
                  <a:srgbClr val="072F82"/>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de-DE"/>
              <a:t>Name der Fachabteilung</a:t>
            </a:r>
          </a:p>
        </p:txBody>
      </p:sp>
    </p:spTree>
    <p:extLst>
      <p:ext uri="{BB962C8B-B14F-4D97-AF65-F5344CB8AC3E}">
        <p14:creationId xmlns:p14="http://schemas.microsoft.com/office/powerpoint/2010/main" val="118914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ormale Seit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357182" y="271441"/>
            <a:ext cx="8286784" cy="381002"/>
          </a:xfrm>
          <a:prstGeom prst="rect">
            <a:avLst/>
          </a:prstGeom>
        </p:spPr>
        <p:txBody>
          <a:bodyPr/>
          <a:lstStyle>
            <a:lvl1pPr>
              <a:buNone/>
              <a:defRPr sz="2000" baseline="0">
                <a:solidFill>
                  <a:srgbClr val="06407E"/>
                </a:solidFill>
                <a:latin typeface="Arial" pitchFamily="34" charset="0"/>
                <a:cs typeface="Arial" pitchFamily="34" charset="0"/>
              </a:defRPr>
            </a:lvl1pPr>
          </a:lstStyle>
          <a:p>
            <a:pPr lvl="0"/>
            <a:r>
              <a:rPr lang="de-DE" dirty="0"/>
              <a:t>Name des Vortrages</a:t>
            </a:r>
          </a:p>
        </p:txBody>
      </p:sp>
      <p:sp>
        <p:nvSpPr>
          <p:cNvPr id="7" name="Textplatzhalter 6"/>
          <p:cNvSpPr>
            <a:spLocks noGrp="1"/>
          </p:cNvSpPr>
          <p:nvPr>
            <p:ph type="body" sz="quarter" idx="11" hasCustomPrompt="1"/>
          </p:nvPr>
        </p:nvSpPr>
        <p:spPr>
          <a:xfrm>
            <a:off x="352419" y="881045"/>
            <a:ext cx="8291547" cy="333377"/>
          </a:xfrm>
          <a:prstGeom prst="rect">
            <a:avLst/>
          </a:prstGeom>
        </p:spPr>
        <p:txBody>
          <a:bodyPr/>
          <a:lstStyle>
            <a:lvl1pPr>
              <a:buNone/>
              <a:defRPr sz="1400" b="1" baseline="0">
                <a:solidFill>
                  <a:srgbClr val="072F82"/>
                </a:solidFill>
                <a:latin typeface="Arial" pitchFamily="34" charset="0"/>
                <a:cs typeface="Arial" pitchFamily="34" charset="0"/>
              </a:defRPr>
            </a:lvl1pPr>
          </a:lstStyle>
          <a:p>
            <a:pPr lvl="0"/>
            <a:r>
              <a:rPr lang="de-DE" dirty="0"/>
              <a:t>Überschrift der Folie</a:t>
            </a:r>
          </a:p>
        </p:txBody>
      </p:sp>
      <p:sp>
        <p:nvSpPr>
          <p:cNvPr id="9" name="Textplatzhalter 8"/>
          <p:cNvSpPr>
            <a:spLocks noGrp="1"/>
          </p:cNvSpPr>
          <p:nvPr>
            <p:ph type="body" sz="quarter" idx="12" hasCustomPrompt="1"/>
          </p:nvPr>
        </p:nvSpPr>
        <p:spPr>
          <a:xfrm>
            <a:off x="357188" y="1214439"/>
            <a:ext cx="8286778" cy="4214825"/>
          </a:xfrm>
          <a:prstGeom prst="rect">
            <a:avLst/>
          </a:prstGeom>
        </p:spPr>
        <p:txBody>
          <a:bodyPr/>
          <a:lstStyle>
            <a:lvl1pPr marL="266700" indent="-257175">
              <a:spcBef>
                <a:spcPts val="0"/>
              </a:spcBef>
              <a:buClr>
                <a:srgbClr val="E2001F"/>
              </a:buClr>
              <a:buFont typeface="Wingdings" pitchFamily="2" charset="2"/>
              <a:buChar char=""/>
              <a:defRPr sz="1400">
                <a:latin typeface="Arial" pitchFamily="34" charset="0"/>
                <a:cs typeface="Arial" pitchFamily="34" charset="0"/>
              </a:defRPr>
            </a:lvl1pPr>
          </a:lstStyle>
          <a:p>
            <a:pPr lvl="0"/>
            <a:r>
              <a:rPr lang="en-US" sz="1400" err="1"/>
              <a:t>Blindtext</a:t>
            </a:r>
            <a:endParaRPr lang="en-US" sz="1400"/>
          </a:p>
          <a:p>
            <a:pPr lvl="0"/>
            <a:endParaRPr lang="de-DE"/>
          </a:p>
        </p:txBody>
      </p:sp>
    </p:spTree>
    <p:extLst>
      <p:ext uri="{BB962C8B-B14F-4D97-AF65-F5344CB8AC3E}">
        <p14:creationId xmlns:p14="http://schemas.microsoft.com/office/powerpoint/2010/main" val="1047688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und Objekt 2">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357182" y="271441"/>
            <a:ext cx="8286784" cy="381002"/>
          </a:xfrm>
          <a:prstGeom prst="rect">
            <a:avLst/>
          </a:prstGeom>
        </p:spPr>
        <p:txBody>
          <a:bodyPr/>
          <a:lstStyle>
            <a:lvl1pPr>
              <a:buNone/>
              <a:defRPr sz="2000" baseline="0">
                <a:solidFill>
                  <a:srgbClr val="06407E"/>
                </a:solidFill>
                <a:latin typeface="Arial" pitchFamily="34" charset="0"/>
                <a:cs typeface="Arial" pitchFamily="34" charset="0"/>
              </a:defRPr>
            </a:lvl1pPr>
          </a:lstStyle>
          <a:p>
            <a:pPr lvl="0"/>
            <a:r>
              <a:rPr lang="de-DE"/>
              <a:t>Name des Vortrages</a:t>
            </a:r>
          </a:p>
        </p:txBody>
      </p:sp>
      <p:sp>
        <p:nvSpPr>
          <p:cNvPr id="7" name="Textplatzhalter 6"/>
          <p:cNvSpPr>
            <a:spLocks noGrp="1"/>
          </p:cNvSpPr>
          <p:nvPr>
            <p:ph type="body" sz="quarter" idx="11" hasCustomPrompt="1"/>
          </p:nvPr>
        </p:nvSpPr>
        <p:spPr>
          <a:xfrm>
            <a:off x="352419" y="881045"/>
            <a:ext cx="8291547" cy="333377"/>
          </a:xfrm>
          <a:prstGeom prst="rect">
            <a:avLst/>
          </a:prstGeom>
        </p:spPr>
        <p:txBody>
          <a:bodyPr/>
          <a:lstStyle>
            <a:lvl1pPr>
              <a:buNone/>
              <a:defRPr sz="1400" b="1" baseline="0">
                <a:solidFill>
                  <a:srgbClr val="072F82"/>
                </a:solidFill>
                <a:latin typeface="Arial" pitchFamily="34" charset="0"/>
                <a:cs typeface="Arial" pitchFamily="34" charset="0"/>
              </a:defRPr>
            </a:lvl1pPr>
          </a:lstStyle>
          <a:p>
            <a:pPr lvl="0"/>
            <a:r>
              <a:rPr lang="de-DE"/>
              <a:t>Überschrift der Folie</a:t>
            </a:r>
          </a:p>
        </p:txBody>
      </p:sp>
      <p:sp>
        <p:nvSpPr>
          <p:cNvPr id="10" name="Textplatzhalter 8"/>
          <p:cNvSpPr>
            <a:spLocks noGrp="1"/>
          </p:cNvSpPr>
          <p:nvPr>
            <p:ph type="body" sz="quarter" idx="13" hasCustomPrompt="1"/>
          </p:nvPr>
        </p:nvSpPr>
        <p:spPr>
          <a:xfrm>
            <a:off x="4429124" y="1214422"/>
            <a:ext cx="4214842" cy="4214842"/>
          </a:xfrm>
          <a:prstGeom prst="rect">
            <a:avLst/>
          </a:prstGeom>
        </p:spPr>
        <p:txBody>
          <a:bodyPr/>
          <a:lstStyle>
            <a:lvl1pPr marL="266700" indent="-257175">
              <a:spcBef>
                <a:spcPts val="0"/>
              </a:spcBef>
              <a:buClr>
                <a:srgbClr val="E2001F"/>
              </a:buClr>
              <a:buFont typeface="Wingdings" pitchFamily="2" charset="2"/>
              <a:buChar char=""/>
              <a:defRPr sz="1400">
                <a:latin typeface="Arial" pitchFamily="34" charset="0"/>
                <a:cs typeface="Arial" pitchFamily="34" charset="0"/>
              </a:defRPr>
            </a:lvl1pPr>
          </a:lstStyle>
          <a:p>
            <a:pPr lvl="0"/>
            <a:r>
              <a:rPr lang="en-US" sz="1400" err="1"/>
              <a:t>Blindtext</a:t>
            </a:r>
            <a:endParaRPr lang="en-US" sz="1400"/>
          </a:p>
          <a:p>
            <a:pPr lvl="0"/>
            <a:endParaRPr lang="de-DE"/>
          </a:p>
        </p:txBody>
      </p:sp>
      <p:sp>
        <p:nvSpPr>
          <p:cNvPr id="12" name="Inhaltsplatzhalter 11"/>
          <p:cNvSpPr>
            <a:spLocks noGrp="1"/>
          </p:cNvSpPr>
          <p:nvPr>
            <p:ph sz="quarter" idx="14"/>
          </p:nvPr>
        </p:nvSpPr>
        <p:spPr>
          <a:xfrm>
            <a:off x="428596" y="1285859"/>
            <a:ext cx="3929092" cy="4143405"/>
          </a:xfrm>
          <a:prstGeom prst="rect">
            <a:avLst/>
          </a:prstGeom>
          <a:effectLst>
            <a:outerShdw blurRad="50800" dist="38100" dir="2700000" algn="tl" rotWithShape="0">
              <a:prstClr val="black">
                <a:alpha val="40000"/>
              </a:prstClr>
            </a:outerShdw>
          </a:effectLst>
        </p:spPr>
        <p:txBody>
          <a:bodyPr/>
          <a:lstStyle>
            <a:lvl1pPr>
              <a:buNone/>
              <a:defRPr/>
            </a:lvl1pPr>
          </a:lstStyle>
          <a:p>
            <a:pPr lvl="0"/>
            <a:r>
              <a:rPr lang="de-DE"/>
              <a:t>Formatvorlagen des Textmasters bearbeiten</a:t>
            </a:r>
          </a:p>
        </p:txBody>
      </p:sp>
    </p:spTree>
    <p:extLst>
      <p:ext uri="{BB962C8B-B14F-4D97-AF65-F5344CB8AC3E}">
        <p14:creationId xmlns:p14="http://schemas.microsoft.com/office/powerpoint/2010/main" val="385434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ontakt">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357182" y="271441"/>
            <a:ext cx="8286784" cy="381002"/>
          </a:xfrm>
          <a:prstGeom prst="rect">
            <a:avLst/>
          </a:prstGeom>
        </p:spPr>
        <p:txBody>
          <a:bodyPr/>
          <a:lstStyle>
            <a:lvl1pPr>
              <a:buNone/>
              <a:defRPr sz="2000" baseline="0">
                <a:solidFill>
                  <a:srgbClr val="06407E"/>
                </a:solidFill>
                <a:latin typeface="Arial" pitchFamily="34" charset="0"/>
                <a:cs typeface="Arial" pitchFamily="34" charset="0"/>
              </a:defRPr>
            </a:lvl1pPr>
          </a:lstStyle>
          <a:p>
            <a:pPr lvl="0"/>
            <a:r>
              <a:rPr lang="de-DE"/>
              <a:t>Name des Vortrages</a:t>
            </a:r>
          </a:p>
        </p:txBody>
      </p:sp>
      <p:sp>
        <p:nvSpPr>
          <p:cNvPr id="8" name="Textfeld 7"/>
          <p:cNvSpPr txBox="1"/>
          <p:nvPr userDrawn="1"/>
        </p:nvSpPr>
        <p:spPr>
          <a:xfrm>
            <a:off x="366683" y="843961"/>
            <a:ext cx="857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a:solidFill>
                  <a:srgbClr val="072F82"/>
                </a:solidFill>
                <a:latin typeface="Arial" pitchFamily="34" charset="0"/>
                <a:cs typeface="Arial" pitchFamily="34" charset="0"/>
              </a:rPr>
              <a:t>Kontakt</a:t>
            </a:r>
          </a:p>
          <a:p>
            <a:endParaRPr lang="de-DE"/>
          </a:p>
        </p:txBody>
      </p:sp>
      <p:graphicFrame>
        <p:nvGraphicFramePr>
          <p:cNvPr id="9" name="Group 13"/>
          <p:cNvGraphicFramePr>
            <a:graphicFrameLocks noGrp="1"/>
          </p:cNvGraphicFramePr>
          <p:nvPr userDrawn="1"/>
        </p:nvGraphicFramePr>
        <p:xfrm>
          <a:off x="457171" y="1266810"/>
          <a:ext cx="3822700" cy="2754315"/>
        </p:xfrm>
        <a:graphic>
          <a:graphicData uri="http://schemas.openxmlformats.org/drawingml/2006/table">
            <a:tbl>
              <a:tblPr/>
              <a:tblGrid>
                <a:gridCol w="1031875">
                  <a:extLst>
                    <a:ext uri="{9D8B030D-6E8A-4147-A177-3AD203B41FA5}">
                      <a16:colId xmlns:a16="http://schemas.microsoft.com/office/drawing/2014/main" val="20000"/>
                    </a:ext>
                  </a:extLst>
                </a:gridCol>
                <a:gridCol w="2790825">
                  <a:extLst>
                    <a:ext uri="{9D8B030D-6E8A-4147-A177-3AD203B41FA5}">
                      <a16:colId xmlns:a16="http://schemas.microsoft.com/office/drawing/2014/main" val="20001"/>
                    </a:ext>
                  </a:extLst>
                </a:gridCol>
              </a:tblGrid>
              <a:tr h="550863">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endParaRPr kumimoji="0" lang="en-US" sz="1000" b="1" i="0" u="none" strike="noStrike" cap="none" normalizeH="0" baseline="0">
                        <a:ln>
                          <a:noFill/>
                        </a:ln>
                        <a:solidFill>
                          <a:srgbClr val="FFFFFF"/>
                        </a:solidFill>
                        <a:effectLst/>
                        <a:latin typeface="Arial" charset="0"/>
                        <a:ea typeface="ヒラギノ角ゴ ProN W6" charset="0"/>
                        <a:cs typeface="ヒラギノ角ゴ ProN W6"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FFFFFF"/>
                      </a:solidFill>
                      <a:prstDash val="sysDot"/>
                      <a:round/>
                      <a:headEnd type="none" w="med" len="med"/>
                      <a:tailEnd type="none" w="med" len="med"/>
                    </a:lnB>
                    <a:lnTlToBr>
                      <a:noFill/>
                    </a:lnTlToBr>
                    <a:lnBlToTr>
                      <a:noFill/>
                    </a:lnBlToTr>
                    <a:solidFill>
                      <a:srgbClr val="004996"/>
                    </a:solidFill>
                  </a:tcPr>
                </a:tc>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endParaRPr kumimoji="0" lang="en-US" sz="1000" b="1"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D2E6FF"/>
                    </a:solidFill>
                  </a:tcPr>
                </a:tc>
                <a:extLst>
                  <a:ext uri="{0D108BD9-81ED-4DB2-BD59-A6C34878D82A}">
                    <a16:rowId xmlns:a16="http://schemas.microsoft.com/office/drawing/2014/main" val="10000"/>
                  </a:ext>
                </a:extLst>
              </a:tr>
              <a:tr h="550863">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r>
                        <a:rPr kumimoji="0" lang="en-US" sz="1000" b="1" i="0" u="none" strike="noStrike" cap="none" normalizeH="0" baseline="0" err="1">
                          <a:ln>
                            <a:noFill/>
                          </a:ln>
                          <a:solidFill>
                            <a:srgbClr val="FFFFFF"/>
                          </a:solidFill>
                          <a:effectLst/>
                          <a:latin typeface="Arial" charset="0"/>
                          <a:ea typeface="ヒラギノ角ゴ ProN W3" charset="0"/>
                          <a:cs typeface="ヒラギノ角ゴ ProN W3" charset="0"/>
                          <a:sym typeface="Arial" charset="0"/>
                        </a:rPr>
                        <a:t>Organisations-einheit</a:t>
                      </a:r>
                      <a:endParaRPr kumimoji="0" lang="en-US" sz="1000" b="1" i="0" u="none" strike="noStrike" cap="none" normalizeH="0" baseline="0">
                        <a:ln>
                          <a:noFill/>
                        </a:ln>
                        <a:solidFill>
                          <a:srgbClr val="FFFFFF"/>
                        </a:solidFill>
                        <a:effectLst/>
                        <a:latin typeface="Arial" charset="0"/>
                        <a:ea typeface="ヒラギノ角ゴ ProN W3" charset="0"/>
                        <a:cs typeface="ヒラギノ角ゴ ProN W3"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FFFFFF"/>
                      </a:solidFill>
                      <a:prstDash val="sysDot"/>
                      <a:round/>
                      <a:headEnd type="none" w="med" len="med"/>
                      <a:tailEnd type="none" w="med" len="med"/>
                    </a:lnT>
                    <a:lnB w="3175" cap="flat" cmpd="sng" algn="ctr">
                      <a:solidFill>
                        <a:srgbClr val="FFFFFF"/>
                      </a:solidFill>
                      <a:prstDash val="sysDot"/>
                      <a:round/>
                      <a:headEnd type="none" w="med" len="med"/>
                      <a:tailEnd type="none" w="med" len="med"/>
                    </a:lnB>
                    <a:lnTlToBr>
                      <a:noFill/>
                    </a:lnTlToBr>
                    <a:lnBlToTr>
                      <a:noFill/>
                    </a:lnBlToTr>
                    <a:solidFill>
                      <a:srgbClr val="004996"/>
                    </a:solidFill>
                  </a:tcPr>
                </a:tc>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endParaRPr kumimoji="0" lang="en-US" sz="1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D2E6FF"/>
                    </a:solidFill>
                  </a:tcPr>
                </a:tc>
                <a:extLst>
                  <a:ext uri="{0D108BD9-81ED-4DB2-BD59-A6C34878D82A}">
                    <a16:rowId xmlns:a16="http://schemas.microsoft.com/office/drawing/2014/main" val="10001"/>
                  </a:ext>
                </a:extLst>
              </a:tr>
              <a:tr h="550863">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r>
                        <a:rPr kumimoji="0" lang="en-US" sz="1000" b="1" i="0" u="none" strike="noStrike" cap="none" normalizeH="0" baseline="0">
                          <a:ln>
                            <a:noFill/>
                          </a:ln>
                          <a:solidFill>
                            <a:srgbClr val="FFFFFF"/>
                          </a:solidFill>
                          <a:effectLst/>
                          <a:latin typeface="Arial" charset="0"/>
                          <a:ea typeface="ヒラギノ角ゴ ProN W3" charset="0"/>
                          <a:cs typeface="ヒラギノ角ゴ ProN W3" charset="0"/>
                          <a:sym typeface="Arial" charset="0"/>
                        </a:rPr>
                        <a:t>Adresse</a:t>
                      </a: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FFFFFF"/>
                      </a:solidFill>
                      <a:prstDash val="sysDot"/>
                      <a:round/>
                      <a:headEnd type="none" w="med" len="med"/>
                      <a:tailEnd type="none" w="med" len="med"/>
                    </a:lnT>
                    <a:lnB w="3175" cap="flat" cmpd="sng" algn="ctr">
                      <a:solidFill>
                        <a:srgbClr val="FFFFFF"/>
                      </a:solidFill>
                      <a:prstDash val="sysDot"/>
                      <a:round/>
                      <a:headEnd type="none" w="med" len="med"/>
                      <a:tailEnd type="none" w="med" len="med"/>
                    </a:lnB>
                    <a:lnTlToBr>
                      <a:noFill/>
                    </a:lnTlToBr>
                    <a:lnBlToTr>
                      <a:noFill/>
                    </a:lnBlToTr>
                    <a:solidFill>
                      <a:srgbClr val="004996"/>
                    </a:solidFill>
                  </a:tcPr>
                </a:tc>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 pos="914400" algn="l"/>
                        </a:tabLst>
                      </a:pPr>
                      <a:endParaRPr kumimoji="0" lang="en-US" sz="1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D2E6FF"/>
                    </a:solidFill>
                  </a:tcPr>
                </a:tc>
                <a:extLst>
                  <a:ext uri="{0D108BD9-81ED-4DB2-BD59-A6C34878D82A}">
                    <a16:rowId xmlns:a16="http://schemas.microsoft.com/office/drawing/2014/main" val="10002"/>
                  </a:ext>
                </a:extLst>
              </a:tr>
              <a:tr h="550863">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r>
                        <a:rPr kumimoji="0" lang="en-US" sz="1000" b="1" i="0" u="none" strike="noStrike" cap="none" normalizeH="0" baseline="0">
                          <a:ln>
                            <a:noFill/>
                          </a:ln>
                          <a:solidFill>
                            <a:srgbClr val="FFFFFF"/>
                          </a:solidFill>
                          <a:effectLst/>
                          <a:latin typeface="Arial" charset="0"/>
                          <a:ea typeface="ヒラギノ角ゴ ProN W3" charset="0"/>
                          <a:cs typeface="ヒラギノ角ゴ ProN W3" charset="0"/>
                          <a:sym typeface="Arial" charset="0"/>
                        </a:rPr>
                        <a:t>Referent/in</a:t>
                      </a: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FFFFFF"/>
                      </a:solidFill>
                      <a:prstDash val="sysDot"/>
                      <a:round/>
                      <a:headEnd type="none" w="med" len="med"/>
                      <a:tailEnd type="none" w="med" len="med"/>
                    </a:lnT>
                    <a:lnB w="3175" cap="flat" cmpd="sng" algn="ctr">
                      <a:solidFill>
                        <a:srgbClr val="FFFFFF"/>
                      </a:solidFill>
                      <a:prstDash val="sysDot"/>
                      <a:round/>
                      <a:headEnd type="none" w="med" len="med"/>
                      <a:tailEnd type="none" w="med" len="med"/>
                    </a:lnB>
                    <a:lnTlToBr>
                      <a:noFill/>
                    </a:lnTlToBr>
                    <a:lnBlToTr>
                      <a:noFill/>
                    </a:lnBlToTr>
                    <a:solidFill>
                      <a:srgbClr val="004996"/>
                    </a:solidFill>
                  </a:tcPr>
                </a:tc>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 pos="914400" algn="l"/>
                        </a:tabLst>
                      </a:pPr>
                      <a:endParaRPr kumimoji="0" lang="en-US" sz="1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D2E6FF"/>
                    </a:solidFill>
                  </a:tcPr>
                </a:tc>
                <a:extLst>
                  <a:ext uri="{0D108BD9-81ED-4DB2-BD59-A6C34878D82A}">
                    <a16:rowId xmlns:a16="http://schemas.microsoft.com/office/drawing/2014/main" val="10003"/>
                  </a:ext>
                </a:extLst>
              </a:tr>
              <a:tr h="550863">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914400" algn="l"/>
                        </a:tabLst>
                      </a:pPr>
                      <a:r>
                        <a:rPr kumimoji="0" lang="en-US" sz="1000" b="1" i="0" u="none" strike="noStrike" cap="none" normalizeH="0" baseline="0">
                          <a:ln>
                            <a:noFill/>
                          </a:ln>
                          <a:solidFill>
                            <a:srgbClr val="FFFFFF"/>
                          </a:solidFill>
                          <a:effectLst/>
                          <a:latin typeface="Arial" charset="0"/>
                          <a:ea typeface="ヒラギノ角ゴ ProN W3" charset="0"/>
                          <a:cs typeface="ヒラギノ角ゴ ProN W3" charset="0"/>
                          <a:sym typeface="Arial" charset="0"/>
                        </a:rPr>
                        <a:t>Kontakt</a:t>
                      </a: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FFFFFF"/>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004996"/>
                    </a:solidFill>
                  </a:tcPr>
                </a:tc>
                <a:tc>
                  <a:txBody>
                    <a:bodyPr/>
                    <a:lstStyle/>
                    <a:p>
                      <a:pPr marL="0" marR="0" lvl="0" indent="0" algn="l" defTabSz="914400" rtl="0" eaLnBrk="1" fontAlgn="base" latinLnBrk="0" hangingPunct="1">
                        <a:lnSpc>
                          <a:spcPct val="100000"/>
                        </a:lnSpc>
                        <a:spcBef>
                          <a:spcPct val="0"/>
                        </a:spcBef>
                        <a:spcAft>
                          <a:spcPct val="0"/>
                        </a:spcAft>
                        <a:buClr>
                          <a:srgbClr val="DE3233"/>
                        </a:buClr>
                        <a:buSzPct val="100000"/>
                        <a:buFont typeface="Wingdings" charset="2"/>
                        <a:buNone/>
                        <a:tabLst>
                          <a:tab pos="469900" algn="l"/>
                          <a:tab pos="469900" algn="l"/>
                          <a:tab pos="469900" algn="l"/>
                        </a:tabLst>
                      </a:pPr>
                      <a:endParaRPr kumimoji="0" lang="en-US" sz="1000" b="0" i="0" u="none" strike="noStrike" cap="none" normalizeH="0" baseline="0">
                        <a:ln>
                          <a:noFill/>
                        </a:ln>
                        <a:solidFill>
                          <a:schemeClr val="tx1"/>
                        </a:solidFill>
                        <a:effectLst/>
                        <a:latin typeface="Tahoma" charset="0"/>
                        <a:cs typeface="Tahoma" charset="0"/>
                        <a:sym typeface="Tahoma" charset="0"/>
                      </a:endParaRPr>
                    </a:p>
                  </a:txBody>
                  <a:tcPr marL="38100" marR="38100" marT="38100" marB="38100" horzOverflow="overflow">
                    <a:lnL w="3175" cap="flat" cmpd="sng" algn="ctr">
                      <a:solidFill>
                        <a:srgbClr val="004996"/>
                      </a:solidFill>
                      <a:prstDash val="sysDot"/>
                      <a:round/>
                      <a:headEnd type="none" w="med" len="med"/>
                      <a:tailEnd type="none" w="med" len="med"/>
                    </a:lnL>
                    <a:lnR w="3175" cap="flat" cmpd="sng" algn="ctr">
                      <a:solidFill>
                        <a:srgbClr val="004996"/>
                      </a:solidFill>
                      <a:prstDash val="sysDot"/>
                      <a:round/>
                      <a:headEnd type="none" w="med" len="med"/>
                      <a:tailEnd type="none" w="med" len="med"/>
                    </a:lnR>
                    <a:lnT w="3175" cap="flat" cmpd="sng" algn="ctr">
                      <a:solidFill>
                        <a:srgbClr val="004996"/>
                      </a:solidFill>
                      <a:prstDash val="sysDot"/>
                      <a:round/>
                      <a:headEnd type="none" w="med" len="med"/>
                      <a:tailEnd type="none" w="med" len="med"/>
                    </a:lnT>
                    <a:lnB w="3175" cap="flat" cmpd="sng" algn="ctr">
                      <a:solidFill>
                        <a:srgbClr val="004996"/>
                      </a:solidFill>
                      <a:prstDash val="sysDot"/>
                      <a:round/>
                      <a:headEnd type="none" w="med" len="med"/>
                      <a:tailEnd type="none" w="med" len="med"/>
                    </a:lnB>
                    <a:lnTlToBr>
                      <a:noFill/>
                    </a:lnTlToBr>
                    <a:lnBlToTr>
                      <a:noFill/>
                    </a:lnBlToTr>
                    <a:solidFill>
                      <a:srgbClr val="D2E6FF"/>
                    </a:solidFill>
                  </a:tcPr>
                </a:tc>
                <a:extLst>
                  <a:ext uri="{0D108BD9-81ED-4DB2-BD59-A6C34878D82A}">
                    <a16:rowId xmlns:a16="http://schemas.microsoft.com/office/drawing/2014/main" val="10004"/>
                  </a:ext>
                </a:extLst>
              </a:tr>
            </a:tbl>
          </a:graphicData>
        </a:graphic>
      </p:graphicFrame>
      <p:sp>
        <p:nvSpPr>
          <p:cNvPr id="11" name="Textplatzhalter 10"/>
          <p:cNvSpPr>
            <a:spLocks noGrp="1"/>
          </p:cNvSpPr>
          <p:nvPr>
            <p:ph type="body" sz="quarter" idx="11" hasCustomPrompt="1"/>
          </p:nvPr>
        </p:nvSpPr>
        <p:spPr>
          <a:xfrm>
            <a:off x="1428728" y="1814501"/>
            <a:ext cx="2857520" cy="571494"/>
          </a:xfrm>
          <a:prstGeom prst="rect">
            <a:avLst/>
          </a:prstGeom>
        </p:spPr>
        <p:txBody>
          <a:bodyPr/>
          <a:lstStyle>
            <a:lvl1pPr marL="342900" marR="0" indent="-342900" algn="l" defTabSz="914400" rtl="0" eaLnBrk="1" fontAlgn="auto" latinLnBrk="0" hangingPunct="1">
              <a:lnSpc>
                <a:spcPct val="100000"/>
              </a:lnSpc>
              <a:spcBef>
                <a:spcPts val="0"/>
              </a:spcBef>
              <a:spcAft>
                <a:spcPts val="0"/>
              </a:spcAft>
              <a:buClrTx/>
              <a:buSzTx/>
              <a:buFont typeface="Arial" pitchFamily="34" charset="0"/>
              <a:buNone/>
              <a:tabLst/>
              <a:defRPr lang="en-US" sz="1000" kern="1200" baseline="0" dirty="0" smtClean="0">
                <a:solidFill>
                  <a:schemeClr val="tx1"/>
                </a:solidFill>
                <a:latin typeface="Arial" pitchFamily="34" charset="0"/>
                <a:ea typeface="+mn-ea"/>
                <a:cs typeface="Arial" pitchFamily="34" charset="0"/>
                <a:sym typeface="Arial" charset="0"/>
              </a:defRPr>
            </a:lvl1pPr>
          </a:lstStyle>
          <a:p>
            <a:pPr lvl="0"/>
            <a:r>
              <a:rPr lang="de-DE"/>
              <a:t>Organisationseinheit </a:t>
            </a:r>
          </a:p>
        </p:txBody>
      </p:sp>
      <p:sp>
        <p:nvSpPr>
          <p:cNvPr id="13" name="Textplatzhalter 10"/>
          <p:cNvSpPr>
            <a:spLocks noGrp="1"/>
          </p:cNvSpPr>
          <p:nvPr>
            <p:ph type="body" sz="quarter" idx="12" hasCustomPrompt="1"/>
          </p:nvPr>
        </p:nvSpPr>
        <p:spPr>
          <a:xfrm>
            <a:off x="1447778" y="2366955"/>
            <a:ext cx="2857520" cy="571494"/>
          </a:xfrm>
          <a:prstGeom prst="rect">
            <a:avLst/>
          </a:prstGeom>
        </p:spPr>
        <p:txBody>
          <a:bodyPr/>
          <a:lstStyle>
            <a:lvl1pPr>
              <a:spcBef>
                <a:spcPts val="0"/>
              </a:spcBef>
              <a:buNone/>
              <a:defRPr sz="1000">
                <a:latin typeface="Arial" pitchFamily="34" charset="0"/>
                <a:cs typeface="Arial" pitchFamily="34" charset="0"/>
              </a:defRPr>
            </a:lvl1pPr>
          </a:lstStyle>
          <a:p>
            <a:pPr lvl="0"/>
            <a:r>
              <a:rPr lang="de-DE"/>
              <a:t>Adresse</a:t>
            </a:r>
          </a:p>
        </p:txBody>
      </p:sp>
      <p:sp>
        <p:nvSpPr>
          <p:cNvPr id="14" name="Textplatzhalter 10"/>
          <p:cNvSpPr>
            <a:spLocks noGrp="1"/>
          </p:cNvSpPr>
          <p:nvPr>
            <p:ph type="body" sz="quarter" idx="13" hasCustomPrompt="1"/>
          </p:nvPr>
        </p:nvSpPr>
        <p:spPr>
          <a:xfrm>
            <a:off x="1452541" y="2919409"/>
            <a:ext cx="2857520" cy="571504"/>
          </a:xfrm>
          <a:prstGeom prst="rect">
            <a:avLst/>
          </a:prstGeom>
        </p:spPr>
        <p:txBody>
          <a:bodyPr/>
          <a:lstStyle>
            <a:lvl1pPr>
              <a:spcBef>
                <a:spcPts val="0"/>
              </a:spcBef>
              <a:buNone/>
              <a:defRPr sz="1000" baseline="0">
                <a:latin typeface="Arial" pitchFamily="34" charset="0"/>
                <a:cs typeface="Arial" pitchFamily="34" charset="0"/>
              </a:defRPr>
            </a:lvl1pPr>
          </a:lstStyle>
          <a:p>
            <a:pPr lvl="0"/>
            <a:r>
              <a:rPr lang="de-DE"/>
              <a:t>Vor-/Nachname</a:t>
            </a:r>
          </a:p>
        </p:txBody>
      </p:sp>
      <p:sp>
        <p:nvSpPr>
          <p:cNvPr id="15" name="Textplatzhalter 10"/>
          <p:cNvSpPr>
            <a:spLocks noGrp="1"/>
          </p:cNvSpPr>
          <p:nvPr>
            <p:ph type="body" sz="quarter" idx="14" hasCustomPrompt="1"/>
          </p:nvPr>
        </p:nvSpPr>
        <p:spPr>
          <a:xfrm>
            <a:off x="1447778" y="3471863"/>
            <a:ext cx="2857520" cy="571504"/>
          </a:xfrm>
          <a:prstGeom prst="rect">
            <a:avLst/>
          </a:prstGeom>
        </p:spPr>
        <p:txBody>
          <a:bodyPr/>
          <a:lstStyle>
            <a:lvl1pPr>
              <a:spcBef>
                <a:spcPts val="0"/>
              </a:spcBef>
              <a:buNone/>
              <a:defRPr sz="1000" baseline="0">
                <a:latin typeface="Arial" pitchFamily="34" charset="0"/>
                <a:cs typeface="Arial" pitchFamily="34" charset="0"/>
              </a:defRPr>
            </a:lvl1pPr>
          </a:lstStyle>
          <a:p>
            <a:pPr lvl="0"/>
            <a:r>
              <a:rPr lang="de-DE"/>
              <a:t>Telefon, Fax und E-Mail</a:t>
            </a:r>
          </a:p>
        </p:txBody>
      </p:sp>
      <p:sp>
        <p:nvSpPr>
          <p:cNvPr id="16" name="Textplatzhalter 10"/>
          <p:cNvSpPr>
            <a:spLocks noGrp="1"/>
          </p:cNvSpPr>
          <p:nvPr>
            <p:ph type="body" sz="quarter" idx="16" hasCustomPrompt="1"/>
          </p:nvPr>
        </p:nvSpPr>
        <p:spPr>
          <a:xfrm>
            <a:off x="1438253" y="1285870"/>
            <a:ext cx="2857520" cy="571494"/>
          </a:xfrm>
          <a:prstGeom prst="rect">
            <a:avLst/>
          </a:prstGeom>
        </p:spPr>
        <p:txBody>
          <a:bodyPr/>
          <a:lstStyle>
            <a:lvl1pPr>
              <a:spcBef>
                <a:spcPts val="0"/>
              </a:spcBef>
              <a:buNone/>
              <a:defRPr sz="1000">
                <a:latin typeface="Arial" pitchFamily="34" charset="0"/>
                <a:cs typeface="Arial" pitchFamily="34" charset="0"/>
              </a:defRPr>
            </a:lvl1pPr>
          </a:lstStyle>
          <a:p>
            <a:pPr lvl="0"/>
            <a:r>
              <a:rPr lang="de-DE"/>
              <a:t>Dienststelle</a:t>
            </a:r>
          </a:p>
        </p:txBody>
      </p:sp>
    </p:spTree>
    <p:extLst>
      <p:ext uri="{BB962C8B-B14F-4D97-AF65-F5344CB8AC3E}">
        <p14:creationId xmlns:p14="http://schemas.microsoft.com/office/powerpoint/2010/main" val="695645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CAE44-AC4D-43CA-A88E-29235035653B}"/>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530A8A0-3526-48D3-B029-F9C18D66C95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6CD1A6B-3DC5-4E86-AFF8-27361E962E2A}"/>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A96FCE1F-1CE9-4573-9ADD-8B61ECC23404}"/>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6DDFEE84-02C2-40E6-92CD-2FEDEECA6F7D}"/>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444604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C4619-1D37-400C-BF30-FE354A90618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CA5D2D3-89E4-41C2-A57C-C614A091CA3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5E0857-938E-4B52-A19B-6A705FA36653}"/>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B864B699-A933-4FE7-B9C0-F1EB8F8CFCC7}"/>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01FC5210-FFE6-423B-93A0-BCE8D9CCD61B}"/>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1686970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A88BC-69F1-47C6-B4F8-4BD1979BFEB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C592208-C90E-4F0F-8DBB-42CCF51ACEC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FACB7DB-6363-4507-9989-8CBC1CF4488E}"/>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FD88C136-7D7E-4346-AEEA-DF5C42B5F471}"/>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5D8A2FBD-7969-44B3-8957-1F5931685253}"/>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55155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1E46B-CB32-456D-9E89-946CF5985C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4313D58-0008-4508-8CD8-1B3AA586B5E0}"/>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8596B41-A5F9-44F3-9468-0FB0B377531E}"/>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A88CDF2-FA66-42A9-B6C0-4CD144DC9F59}"/>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013AAFB4-D1EC-462D-9041-B7D4F9F7A7FD}"/>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D52522EF-4C24-4F0F-B02A-4956056E9434}"/>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174814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03648" y="274638"/>
            <a:ext cx="7283152" cy="778098"/>
          </a:xfrm>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a:lvl1pPr>
          </a:lstStyle>
          <a:p>
            <a:r>
              <a:rPr lang="de-DE"/>
              <a:t>13.01.2022</a:t>
            </a:r>
            <a:endParaRPr lang="de-DE" dirty="0"/>
          </a:p>
        </p:txBody>
      </p:sp>
      <p:sp>
        <p:nvSpPr>
          <p:cNvPr id="5" name="Fußzeilenplatzhalter 4"/>
          <p:cNvSpPr>
            <a:spLocks noGrp="1"/>
          </p:cNvSpPr>
          <p:nvPr>
            <p:ph type="ftr" sz="quarter" idx="11"/>
          </p:nvPr>
        </p:nvSpPr>
        <p:spPr/>
        <p:txBody>
          <a:bodyPr/>
          <a:lstStyle/>
          <a:p>
            <a:r>
              <a:rPr lang="de-DE"/>
              <a:t>Projektgruppe VLUID - öffentliches Kick-Off</a:t>
            </a:r>
          </a:p>
        </p:txBody>
      </p:sp>
      <p:sp>
        <p:nvSpPr>
          <p:cNvPr id="6" name="Foliennummernplatzhalter 5"/>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679198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2B2CA-C1CA-455D-AEDA-FC11DAFA31E8}"/>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C38CC19-6587-4587-8097-F43264974DC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1150EC6-899A-4C44-923A-835F03E2D27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AEA644D-6609-4052-97D6-38EBC584A6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2FD9774-EF71-4513-AA89-04957DA74564}"/>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79733BF-190A-404A-B225-4A7D777C1506}"/>
              </a:ext>
            </a:extLst>
          </p:cNvPr>
          <p:cNvSpPr>
            <a:spLocks noGrp="1"/>
          </p:cNvSpPr>
          <p:nvPr>
            <p:ph type="dt" sz="half" idx="10"/>
          </p:nvPr>
        </p:nvSpPr>
        <p:spPr/>
        <p:txBody>
          <a:bodyPr/>
          <a:lstStyle/>
          <a:p>
            <a:r>
              <a:rPr lang="de-DE"/>
              <a:t>13.01.2022</a:t>
            </a:r>
          </a:p>
        </p:txBody>
      </p:sp>
      <p:sp>
        <p:nvSpPr>
          <p:cNvPr id="8" name="Fußzeilenplatzhalter 7">
            <a:extLst>
              <a:ext uri="{FF2B5EF4-FFF2-40B4-BE49-F238E27FC236}">
                <a16:creationId xmlns:a16="http://schemas.microsoft.com/office/drawing/2014/main" id="{1745D05E-F7EE-4DFA-85E9-BAAFA6B96430}"/>
              </a:ext>
            </a:extLst>
          </p:cNvPr>
          <p:cNvSpPr>
            <a:spLocks noGrp="1"/>
          </p:cNvSpPr>
          <p:nvPr>
            <p:ph type="ftr" sz="quarter" idx="11"/>
          </p:nvPr>
        </p:nvSpPr>
        <p:spPr/>
        <p:txBody>
          <a:bodyPr/>
          <a:lstStyle/>
          <a:p>
            <a:r>
              <a:rPr lang="de-DE"/>
              <a:t>Projektgruppe VLUID - öffentliches Kick-Off</a:t>
            </a:r>
          </a:p>
        </p:txBody>
      </p:sp>
      <p:sp>
        <p:nvSpPr>
          <p:cNvPr id="9" name="Foliennummernplatzhalter 8">
            <a:extLst>
              <a:ext uri="{FF2B5EF4-FFF2-40B4-BE49-F238E27FC236}">
                <a16:creationId xmlns:a16="http://schemas.microsoft.com/office/drawing/2014/main" id="{BB2EB9C6-B3B8-4C92-A505-B9D6A71FAA07}"/>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241454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7C908-C2CB-4CE9-83B2-8F0363BD963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1EBDFC4-94EA-4F96-ACE5-9D92ED007D75}"/>
              </a:ext>
            </a:extLst>
          </p:cNvPr>
          <p:cNvSpPr>
            <a:spLocks noGrp="1"/>
          </p:cNvSpPr>
          <p:nvPr>
            <p:ph type="dt" sz="half" idx="10"/>
          </p:nvPr>
        </p:nvSpPr>
        <p:spPr/>
        <p:txBody>
          <a:bodyPr/>
          <a:lstStyle/>
          <a:p>
            <a:r>
              <a:rPr lang="de-DE"/>
              <a:t>13.01.2022</a:t>
            </a:r>
          </a:p>
        </p:txBody>
      </p:sp>
      <p:sp>
        <p:nvSpPr>
          <p:cNvPr id="4" name="Fußzeilenplatzhalter 3">
            <a:extLst>
              <a:ext uri="{FF2B5EF4-FFF2-40B4-BE49-F238E27FC236}">
                <a16:creationId xmlns:a16="http://schemas.microsoft.com/office/drawing/2014/main" id="{5E3B1DD0-12E6-48F7-B39B-A79A44996F72}"/>
              </a:ext>
            </a:extLst>
          </p:cNvPr>
          <p:cNvSpPr>
            <a:spLocks noGrp="1"/>
          </p:cNvSpPr>
          <p:nvPr>
            <p:ph type="ftr" sz="quarter" idx="11"/>
          </p:nvPr>
        </p:nvSpPr>
        <p:spPr/>
        <p:txBody>
          <a:bodyPr/>
          <a:lstStyle/>
          <a:p>
            <a:r>
              <a:rPr lang="de-DE"/>
              <a:t>Projektgruppe VLUID - öffentliches Kick-Off</a:t>
            </a:r>
          </a:p>
        </p:txBody>
      </p:sp>
      <p:sp>
        <p:nvSpPr>
          <p:cNvPr id="5" name="Foliennummernplatzhalter 4">
            <a:extLst>
              <a:ext uri="{FF2B5EF4-FFF2-40B4-BE49-F238E27FC236}">
                <a16:creationId xmlns:a16="http://schemas.microsoft.com/office/drawing/2014/main" id="{5DDA624E-A34C-4D2F-A90A-F71AD8C47508}"/>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4291498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ADCC1C9-B4A2-43B2-B036-3027F96CF1EF}"/>
              </a:ext>
            </a:extLst>
          </p:cNvPr>
          <p:cNvSpPr>
            <a:spLocks noGrp="1"/>
          </p:cNvSpPr>
          <p:nvPr>
            <p:ph type="dt" sz="half" idx="10"/>
          </p:nvPr>
        </p:nvSpPr>
        <p:spPr/>
        <p:txBody>
          <a:bodyPr/>
          <a:lstStyle/>
          <a:p>
            <a:r>
              <a:rPr lang="de-DE"/>
              <a:t>13.01.2022</a:t>
            </a:r>
          </a:p>
        </p:txBody>
      </p:sp>
      <p:sp>
        <p:nvSpPr>
          <p:cNvPr id="3" name="Fußzeilenplatzhalter 2">
            <a:extLst>
              <a:ext uri="{FF2B5EF4-FFF2-40B4-BE49-F238E27FC236}">
                <a16:creationId xmlns:a16="http://schemas.microsoft.com/office/drawing/2014/main" id="{CFF908F4-A7A6-49B8-8112-576AAE0791B8}"/>
              </a:ext>
            </a:extLst>
          </p:cNvPr>
          <p:cNvSpPr>
            <a:spLocks noGrp="1"/>
          </p:cNvSpPr>
          <p:nvPr>
            <p:ph type="ftr" sz="quarter" idx="11"/>
          </p:nvPr>
        </p:nvSpPr>
        <p:spPr/>
        <p:txBody>
          <a:bodyPr/>
          <a:lstStyle/>
          <a:p>
            <a:r>
              <a:rPr lang="de-DE"/>
              <a:t>Projektgruppe VLUID - öffentliches Kick-Off</a:t>
            </a:r>
          </a:p>
        </p:txBody>
      </p:sp>
      <p:sp>
        <p:nvSpPr>
          <p:cNvPr id="4" name="Foliennummernplatzhalter 3">
            <a:extLst>
              <a:ext uri="{FF2B5EF4-FFF2-40B4-BE49-F238E27FC236}">
                <a16:creationId xmlns:a16="http://schemas.microsoft.com/office/drawing/2014/main" id="{756D0225-84BC-48CF-8839-50108AA33C0D}"/>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170303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468C2-06F0-4F25-AA0E-5C5061C91548}"/>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8FC6534-6860-48B3-A8C2-013E6F70D16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0312408-464D-4AEF-916D-58FC127E02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FC74F07-F95B-4876-A0BC-A54469EDC7AD}"/>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F65133FC-3D9A-47DB-A4EF-DB326F4DEA9B}"/>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936277B0-39E8-4C97-B0D5-E12C27DB364D}"/>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378637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BCEAFB-C216-4FED-A1BD-7E3426FF487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A7D3863-097E-4A44-9FE2-6150E4186E8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E28CF49-5E88-40AF-BACA-8A45119061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B5F580-0F82-4664-AE04-6EC702F853DE}"/>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75E0BC4B-376B-498A-823B-31BF63407D58}"/>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A0BFA56C-19B0-452A-A36F-92D43453D107}"/>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1889468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7E78A-B7CE-4643-8C15-8716D8E213C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5F3C6A2-B7BE-4527-AE7F-B146AB9B83F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F40B27-987E-4346-9A4F-1FD043778502}"/>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4253FD66-ED6D-42F4-8173-FE4572951F73}"/>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E2DD7022-92E3-4EA7-8138-D0B5EF34E917}"/>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3603471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30A8B1D-5467-421E-B572-0BF06101DABB}"/>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97AEDFB-B5F9-4A2E-A503-E54559CE55C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DCDAB85-424E-48FB-A67F-B344DC8C3650}"/>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C9AFD389-E860-43D8-AAEB-EAD2FBF071E4}"/>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16D8E113-147E-49FC-8534-2191D0BBFB7E}"/>
              </a:ext>
            </a:extLst>
          </p:cNvPr>
          <p:cNvSpPr>
            <a:spLocks noGrp="1"/>
          </p:cNvSpPr>
          <p:nvPr>
            <p:ph type="sldNum" sz="quarter" idx="12"/>
          </p:nvPr>
        </p:nvSpPr>
        <p:spPr/>
        <p:txBody>
          <a:bodyPr/>
          <a:lstStyle/>
          <a:p>
            <a:fld id="{C6883FF6-05D1-486A-A117-ED002AC383F0}" type="slidenum">
              <a:rPr lang="de-DE" smtClean="0"/>
              <a:t>‹Nr.›</a:t>
            </a:fld>
            <a:endParaRPr lang="de-DE"/>
          </a:p>
        </p:txBody>
      </p:sp>
    </p:spTree>
    <p:extLst>
      <p:ext uri="{BB962C8B-B14F-4D97-AF65-F5344CB8AC3E}">
        <p14:creationId xmlns:p14="http://schemas.microsoft.com/office/powerpoint/2010/main" val="4193705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1C7DF-86A5-46C3-9AAA-98CE36F762F0}"/>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AC07328-2D49-4BC9-989E-9B7E06B85E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543129A-278F-4335-855A-426CCBF7CC07}"/>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F46F365F-5907-4049-A9BF-36F1ECBA76FD}"/>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C89FA681-EF34-4B2B-A6F9-FBD5E70644EE}"/>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1798430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CE710-E313-4F06-A138-DF26E8D9D5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4069ADA-64FF-4BF4-BDF2-37831B99115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852A98-EBE2-4FFC-8FF1-54B9FC03751B}"/>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B0ECF8B0-C72F-427B-9B9B-F8C66B6316A0}"/>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06FC6577-0BD9-447A-AF4F-24AF11169575}"/>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1574411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A588B-E6CD-4287-87DB-18ECBA1161BA}"/>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8C7E67A-7909-411C-B434-995D13E5C4C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BD10EC-531B-4A3F-B3CE-8597412D0341}"/>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3120D509-1832-4D45-9D5C-D144381EE04C}"/>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A4FC7F53-6913-45F9-B4D5-545139C00D1D}"/>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400338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t>13.01.2022</a:t>
            </a:r>
            <a:endParaRPr lang="de-DE" dirty="0"/>
          </a:p>
        </p:txBody>
      </p:sp>
      <p:sp>
        <p:nvSpPr>
          <p:cNvPr id="5" name="Fußzeilenplatzhalter 4"/>
          <p:cNvSpPr>
            <a:spLocks noGrp="1"/>
          </p:cNvSpPr>
          <p:nvPr>
            <p:ph type="ftr" sz="quarter" idx="11"/>
          </p:nvPr>
        </p:nvSpPr>
        <p:spPr/>
        <p:txBody>
          <a:bodyPr/>
          <a:lstStyle/>
          <a:p>
            <a:r>
              <a:rPr lang="de-DE"/>
              <a:t>Projektgruppe VLUID - öffentliches Kick-Off</a:t>
            </a:r>
          </a:p>
        </p:txBody>
      </p:sp>
      <p:sp>
        <p:nvSpPr>
          <p:cNvPr id="6" name="Foliennummernplatzhalter 5"/>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2643476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A4DBC-0873-4B64-8380-0B47734A73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38BB22-85AF-40BE-94A3-FC1D4940837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B695AC0-A3C9-40DA-8128-0EC2311285AD}"/>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88C17BA-BEE5-4A12-89A8-C68D00E3D414}"/>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D36F9D95-5569-4CAE-A9E7-3471AE0BDF9E}"/>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D144E0EE-8132-4D66-9981-204D472252FD}"/>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3041025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AB753-8038-4AF6-B354-882AE1580457}"/>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1D67391-EE44-4FF4-80FD-7B9F8FD94DF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037ED58-825C-44E4-A381-30A66F513F85}"/>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2753A7E-355E-4C51-900F-3AD3A6E886C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87BDA42-43D1-4E4E-B83F-398CC19ADB3C}"/>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6ED330D-407C-43CB-BE77-22EA54586393}"/>
              </a:ext>
            </a:extLst>
          </p:cNvPr>
          <p:cNvSpPr>
            <a:spLocks noGrp="1"/>
          </p:cNvSpPr>
          <p:nvPr>
            <p:ph type="dt" sz="half" idx="10"/>
          </p:nvPr>
        </p:nvSpPr>
        <p:spPr/>
        <p:txBody>
          <a:bodyPr/>
          <a:lstStyle/>
          <a:p>
            <a:r>
              <a:rPr lang="de-DE"/>
              <a:t>13.01.2022</a:t>
            </a:r>
          </a:p>
        </p:txBody>
      </p:sp>
      <p:sp>
        <p:nvSpPr>
          <p:cNvPr id="8" name="Fußzeilenplatzhalter 7">
            <a:extLst>
              <a:ext uri="{FF2B5EF4-FFF2-40B4-BE49-F238E27FC236}">
                <a16:creationId xmlns:a16="http://schemas.microsoft.com/office/drawing/2014/main" id="{0AFA0B35-AEBA-45D6-9900-140FFB3FBB35}"/>
              </a:ext>
            </a:extLst>
          </p:cNvPr>
          <p:cNvSpPr>
            <a:spLocks noGrp="1"/>
          </p:cNvSpPr>
          <p:nvPr>
            <p:ph type="ftr" sz="quarter" idx="11"/>
          </p:nvPr>
        </p:nvSpPr>
        <p:spPr/>
        <p:txBody>
          <a:bodyPr/>
          <a:lstStyle/>
          <a:p>
            <a:r>
              <a:rPr lang="de-DE"/>
              <a:t>Projektgruppe VLUID - öffentliches Kick-Off</a:t>
            </a:r>
          </a:p>
        </p:txBody>
      </p:sp>
      <p:sp>
        <p:nvSpPr>
          <p:cNvPr id="9" name="Foliennummernplatzhalter 8">
            <a:extLst>
              <a:ext uri="{FF2B5EF4-FFF2-40B4-BE49-F238E27FC236}">
                <a16:creationId xmlns:a16="http://schemas.microsoft.com/office/drawing/2014/main" id="{93C2E7FB-F944-4DED-A4E4-747540A9FD0C}"/>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1861518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89A00-4F16-4B49-A881-E20F815C5C2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6E03D51-F2D0-4701-B27A-092A05C7F5B5}"/>
              </a:ext>
            </a:extLst>
          </p:cNvPr>
          <p:cNvSpPr>
            <a:spLocks noGrp="1"/>
          </p:cNvSpPr>
          <p:nvPr>
            <p:ph type="dt" sz="half" idx="10"/>
          </p:nvPr>
        </p:nvSpPr>
        <p:spPr/>
        <p:txBody>
          <a:bodyPr/>
          <a:lstStyle/>
          <a:p>
            <a:r>
              <a:rPr lang="de-DE"/>
              <a:t>13.01.2022</a:t>
            </a:r>
          </a:p>
        </p:txBody>
      </p:sp>
      <p:sp>
        <p:nvSpPr>
          <p:cNvPr id="4" name="Fußzeilenplatzhalter 3">
            <a:extLst>
              <a:ext uri="{FF2B5EF4-FFF2-40B4-BE49-F238E27FC236}">
                <a16:creationId xmlns:a16="http://schemas.microsoft.com/office/drawing/2014/main" id="{53F62057-EB7C-42FE-A237-5C132D207AFD}"/>
              </a:ext>
            </a:extLst>
          </p:cNvPr>
          <p:cNvSpPr>
            <a:spLocks noGrp="1"/>
          </p:cNvSpPr>
          <p:nvPr>
            <p:ph type="ftr" sz="quarter" idx="11"/>
          </p:nvPr>
        </p:nvSpPr>
        <p:spPr/>
        <p:txBody>
          <a:bodyPr/>
          <a:lstStyle/>
          <a:p>
            <a:r>
              <a:rPr lang="de-DE"/>
              <a:t>Projektgruppe VLUID - öffentliches Kick-Off</a:t>
            </a:r>
          </a:p>
        </p:txBody>
      </p:sp>
      <p:sp>
        <p:nvSpPr>
          <p:cNvPr id="5" name="Foliennummernplatzhalter 4">
            <a:extLst>
              <a:ext uri="{FF2B5EF4-FFF2-40B4-BE49-F238E27FC236}">
                <a16:creationId xmlns:a16="http://schemas.microsoft.com/office/drawing/2014/main" id="{D6B0BCEF-E1CC-4E4A-A4F4-59D163DD0667}"/>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656644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C044EF1-65B6-41F0-A399-CC498ED8E8CE}"/>
              </a:ext>
            </a:extLst>
          </p:cNvPr>
          <p:cNvSpPr>
            <a:spLocks noGrp="1"/>
          </p:cNvSpPr>
          <p:nvPr>
            <p:ph type="dt" sz="half" idx="10"/>
          </p:nvPr>
        </p:nvSpPr>
        <p:spPr/>
        <p:txBody>
          <a:bodyPr/>
          <a:lstStyle/>
          <a:p>
            <a:r>
              <a:rPr lang="de-DE"/>
              <a:t>13.01.2022</a:t>
            </a:r>
          </a:p>
        </p:txBody>
      </p:sp>
      <p:sp>
        <p:nvSpPr>
          <p:cNvPr id="3" name="Fußzeilenplatzhalter 2">
            <a:extLst>
              <a:ext uri="{FF2B5EF4-FFF2-40B4-BE49-F238E27FC236}">
                <a16:creationId xmlns:a16="http://schemas.microsoft.com/office/drawing/2014/main" id="{5077128F-77A2-4289-A27B-2220C598E0BA}"/>
              </a:ext>
            </a:extLst>
          </p:cNvPr>
          <p:cNvSpPr>
            <a:spLocks noGrp="1"/>
          </p:cNvSpPr>
          <p:nvPr>
            <p:ph type="ftr" sz="quarter" idx="11"/>
          </p:nvPr>
        </p:nvSpPr>
        <p:spPr/>
        <p:txBody>
          <a:bodyPr/>
          <a:lstStyle/>
          <a:p>
            <a:r>
              <a:rPr lang="de-DE"/>
              <a:t>Projektgruppe VLUID - öffentliches Kick-Off</a:t>
            </a:r>
          </a:p>
        </p:txBody>
      </p:sp>
      <p:sp>
        <p:nvSpPr>
          <p:cNvPr id="4" name="Foliennummernplatzhalter 3">
            <a:extLst>
              <a:ext uri="{FF2B5EF4-FFF2-40B4-BE49-F238E27FC236}">
                <a16:creationId xmlns:a16="http://schemas.microsoft.com/office/drawing/2014/main" id="{5D67ADAD-339E-44EA-807E-2C3ECFD2A604}"/>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2472247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FAE12-64BE-4135-B3F1-2BAE0668DA7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028D9EE-C564-4293-AEC5-DF34B2DCC99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FE3B48C-4B7E-449D-8597-2AE77995BE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6686695-5D71-46C1-9142-DDF23459318C}"/>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4B6DDAB8-9F33-458C-9479-7B0CFE617E05}"/>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75E95F42-D26B-4370-8822-4BF32BAF6221}"/>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612631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1A721-FDC0-4ADE-844D-DCAC5B1359B2}"/>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82A1FAF-A9D0-4C4F-BE3C-04469DFBDA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5E5D951-B989-4463-A3B7-CD5479A3F18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8801CD-1047-4647-ADDC-CE92B7404851}"/>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D8FFA950-4FB8-4D61-8DA2-E0C9EE6EED80}"/>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D31BE470-1A85-4939-A508-02F675673F05}"/>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471810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EE856E-ABAC-4CCE-97D3-75C6D205348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DB3775E-40CD-4B62-9B66-ED822ED1108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D831F5-2556-437D-B56A-AA68B6A720C5}"/>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BA3456A6-B64F-4F54-94B5-5C55A5E4FB81}"/>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60B6E771-EDE7-4827-BD15-CC27A4C2ADC2}"/>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21940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E24E4A3-6168-435C-94E8-0B123E299451}"/>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2B71CC6-599F-45EE-8F15-06AE583B4FC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9CEBA1-EB79-4C0C-A805-767074740C6B}"/>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C35581A7-D119-45E4-A9B4-254FC61BB5FB}"/>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3C7687A4-7E4C-4088-B8B8-825109BB7397}"/>
              </a:ext>
            </a:extLst>
          </p:cNvPr>
          <p:cNvSpPr>
            <a:spLocks noGrp="1"/>
          </p:cNvSpPr>
          <p:nvPr>
            <p:ph type="sldNum" sz="quarter" idx="12"/>
          </p:nvPr>
        </p:nvSpPr>
        <p:spPr/>
        <p:txBody>
          <a:bodyPr/>
          <a:lstStyle/>
          <a:p>
            <a:fld id="{08B3D9FE-B36B-4078-95D9-391BFF922984}" type="slidenum">
              <a:rPr lang="de-DE" smtClean="0"/>
              <a:t>‹Nr.›</a:t>
            </a:fld>
            <a:endParaRPr lang="de-DE"/>
          </a:p>
        </p:txBody>
      </p:sp>
    </p:spTree>
    <p:extLst>
      <p:ext uri="{BB962C8B-B14F-4D97-AF65-F5344CB8AC3E}">
        <p14:creationId xmlns:p14="http://schemas.microsoft.com/office/powerpoint/2010/main" val="140312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2B519-1E7B-4741-AC74-B9B91621A56E}"/>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C33A6A8-406A-42B7-8295-6F20F127F9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BABBB10-B969-432B-9A77-F5BD46CE5045}"/>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CADCF9F9-6238-4FAA-A6FF-EEBC2C7739DD}"/>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530A9478-6C04-4654-89E9-F19CAB3F0921}"/>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4027078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1E4F3-31B3-4D39-9AE7-AD974BD6E38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8E5D995-BB09-4C87-BFD2-9A9E81A016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296C6C-AFE9-4759-A3FD-ED5468299200}"/>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1699835D-3191-40FB-8D2A-D77241BA0149}"/>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B0B36C42-A99B-4FF9-B1AB-DB99B47F8222}"/>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1895449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lvl1pPr>
              <a:defRPr/>
            </a:lvl1pPr>
          </a:lstStyle>
          <a:p>
            <a:r>
              <a:rPr lang="de-DE"/>
              <a:t>13.01.2022</a:t>
            </a:r>
            <a:endParaRPr lang="de-DE" dirty="0"/>
          </a:p>
        </p:txBody>
      </p:sp>
      <p:sp>
        <p:nvSpPr>
          <p:cNvPr id="6" name="Fußzeilenplatzhalter 5"/>
          <p:cNvSpPr>
            <a:spLocks noGrp="1"/>
          </p:cNvSpPr>
          <p:nvPr>
            <p:ph type="ftr" sz="quarter" idx="11"/>
          </p:nvPr>
        </p:nvSpPr>
        <p:spPr/>
        <p:txBody>
          <a:bodyPr/>
          <a:lstStyle/>
          <a:p>
            <a:r>
              <a:rPr lang="de-DE"/>
              <a:t>Projektgruppe VLUID - öffentliches Kick-Off</a:t>
            </a:r>
          </a:p>
        </p:txBody>
      </p:sp>
      <p:sp>
        <p:nvSpPr>
          <p:cNvPr id="7" name="Foliennummernplatzhalter 6"/>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90522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97F8C-A7B0-4BA2-B7C8-AD46C9A2F6DB}"/>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2A1B5D6-31AE-44BA-9E2F-6B265FF490F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FE9BEAA-E157-4744-8D78-264BA7C38BA5}"/>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18CF6507-FDF7-4011-ADCB-1F999F1FB74C}"/>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3D9224BB-9CB4-4EEB-89F2-BA1664E0DD58}"/>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1997925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8BD8A-67EF-45C3-97DA-CE03C2531F2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14CD151-C144-4D90-BD43-EE6FC47797C0}"/>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250370E-0FA2-4D79-A573-3BD996EFDD59}"/>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B4B9364-7190-4738-AC4C-02D00C44E056}"/>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6C8FD737-ADB6-4670-87D0-D528B051C240}"/>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CED2A947-E4F2-41E9-9892-CCC93D8B954B}"/>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1936120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EEFCF-B550-48BA-8310-EF9551044ADC}"/>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6D61E87-284D-4496-ACEB-79D587B3EFF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ABFDABD-45FC-474C-A645-8C6B51685674}"/>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5925737-ADF6-4D3C-97F4-C26CB6A967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F4A485F-D2F4-43DC-98C5-D2EE8A975534}"/>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1F69EE1-1043-46FE-AD8A-BC39FA959363}"/>
              </a:ext>
            </a:extLst>
          </p:cNvPr>
          <p:cNvSpPr>
            <a:spLocks noGrp="1"/>
          </p:cNvSpPr>
          <p:nvPr>
            <p:ph type="dt" sz="half" idx="10"/>
          </p:nvPr>
        </p:nvSpPr>
        <p:spPr/>
        <p:txBody>
          <a:bodyPr/>
          <a:lstStyle/>
          <a:p>
            <a:r>
              <a:rPr lang="de-DE"/>
              <a:t>13.01.2022</a:t>
            </a:r>
          </a:p>
        </p:txBody>
      </p:sp>
      <p:sp>
        <p:nvSpPr>
          <p:cNvPr id="8" name="Fußzeilenplatzhalter 7">
            <a:extLst>
              <a:ext uri="{FF2B5EF4-FFF2-40B4-BE49-F238E27FC236}">
                <a16:creationId xmlns:a16="http://schemas.microsoft.com/office/drawing/2014/main" id="{6A52221C-5A90-4EC3-BFF0-7BC97456BF09}"/>
              </a:ext>
            </a:extLst>
          </p:cNvPr>
          <p:cNvSpPr>
            <a:spLocks noGrp="1"/>
          </p:cNvSpPr>
          <p:nvPr>
            <p:ph type="ftr" sz="quarter" idx="11"/>
          </p:nvPr>
        </p:nvSpPr>
        <p:spPr/>
        <p:txBody>
          <a:bodyPr/>
          <a:lstStyle/>
          <a:p>
            <a:r>
              <a:rPr lang="de-DE"/>
              <a:t>Projektgruppe VLUID - öffentliches Kick-Off</a:t>
            </a:r>
          </a:p>
        </p:txBody>
      </p:sp>
      <p:sp>
        <p:nvSpPr>
          <p:cNvPr id="9" name="Foliennummernplatzhalter 8">
            <a:extLst>
              <a:ext uri="{FF2B5EF4-FFF2-40B4-BE49-F238E27FC236}">
                <a16:creationId xmlns:a16="http://schemas.microsoft.com/office/drawing/2014/main" id="{A818B73F-D8B3-4ABD-BBD3-F1813C28B9F5}"/>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1276957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CCC7-4860-45ED-8E37-C6BE5AEE585A}"/>
              </a:ext>
            </a:extLst>
          </p:cNvPr>
          <p:cNvSpPr>
            <a:spLocks noGrp="1"/>
          </p:cNvSpPr>
          <p:nvPr>
            <p:ph type="title"/>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2E5A9087-D9D5-4C18-9E3D-97FF3081AB83}"/>
              </a:ext>
            </a:extLst>
          </p:cNvPr>
          <p:cNvSpPr>
            <a:spLocks noGrp="1"/>
          </p:cNvSpPr>
          <p:nvPr>
            <p:ph type="dt" sz="half" idx="10"/>
          </p:nvPr>
        </p:nvSpPr>
        <p:spPr/>
        <p:txBody>
          <a:bodyPr/>
          <a:lstStyle/>
          <a:p>
            <a:r>
              <a:rPr lang="de-DE"/>
              <a:t>13.01.2022</a:t>
            </a:r>
          </a:p>
        </p:txBody>
      </p:sp>
      <p:sp>
        <p:nvSpPr>
          <p:cNvPr id="4" name="Fußzeilenplatzhalter 3">
            <a:extLst>
              <a:ext uri="{FF2B5EF4-FFF2-40B4-BE49-F238E27FC236}">
                <a16:creationId xmlns:a16="http://schemas.microsoft.com/office/drawing/2014/main" id="{24FE741F-9AC7-4909-AB41-34A091CA4B58}"/>
              </a:ext>
            </a:extLst>
          </p:cNvPr>
          <p:cNvSpPr>
            <a:spLocks noGrp="1"/>
          </p:cNvSpPr>
          <p:nvPr>
            <p:ph type="ftr" sz="quarter" idx="11"/>
          </p:nvPr>
        </p:nvSpPr>
        <p:spPr/>
        <p:txBody>
          <a:bodyPr/>
          <a:lstStyle/>
          <a:p>
            <a:r>
              <a:rPr lang="de-DE"/>
              <a:t>Projektgruppe VLUID - öffentliches Kick-Off</a:t>
            </a:r>
          </a:p>
        </p:txBody>
      </p:sp>
      <p:sp>
        <p:nvSpPr>
          <p:cNvPr id="5" name="Foliennummernplatzhalter 4">
            <a:extLst>
              <a:ext uri="{FF2B5EF4-FFF2-40B4-BE49-F238E27FC236}">
                <a16:creationId xmlns:a16="http://schemas.microsoft.com/office/drawing/2014/main" id="{CE1EE1E2-2C00-44E2-803F-53B87863573B}"/>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98447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B69E1E-E1B7-484F-B2F7-9BC867255ED4}"/>
              </a:ext>
            </a:extLst>
          </p:cNvPr>
          <p:cNvSpPr>
            <a:spLocks noGrp="1"/>
          </p:cNvSpPr>
          <p:nvPr>
            <p:ph type="dt" sz="half" idx="10"/>
          </p:nvPr>
        </p:nvSpPr>
        <p:spPr/>
        <p:txBody>
          <a:bodyPr/>
          <a:lstStyle/>
          <a:p>
            <a:r>
              <a:rPr lang="de-DE"/>
              <a:t>13.01.2022</a:t>
            </a:r>
          </a:p>
        </p:txBody>
      </p:sp>
      <p:sp>
        <p:nvSpPr>
          <p:cNvPr id="3" name="Fußzeilenplatzhalter 2">
            <a:extLst>
              <a:ext uri="{FF2B5EF4-FFF2-40B4-BE49-F238E27FC236}">
                <a16:creationId xmlns:a16="http://schemas.microsoft.com/office/drawing/2014/main" id="{1C8A411F-9412-48A8-A3C0-D5DB5A002903}"/>
              </a:ext>
            </a:extLst>
          </p:cNvPr>
          <p:cNvSpPr>
            <a:spLocks noGrp="1"/>
          </p:cNvSpPr>
          <p:nvPr>
            <p:ph type="ftr" sz="quarter" idx="11"/>
          </p:nvPr>
        </p:nvSpPr>
        <p:spPr/>
        <p:txBody>
          <a:bodyPr/>
          <a:lstStyle/>
          <a:p>
            <a:r>
              <a:rPr lang="de-DE"/>
              <a:t>Projektgruppe VLUID - öffentliches Kick-Off</a:t>
            </a:r>
          </a:p>
        </p:txBody>
      </p:sp>
      <p:sp>
        <p:nvSpPr>
          <p:cNvPr id="4" name="Foliennummernplatzhalter 3">
            <a:extLst>
              <a:ext uri="{FF2B5EF4-FFF2-40B4-BE49-F238E27FC236}">
                <a16:creationId xmlns:a16="http://schemas.microsoft.com/office/drawing/2014/main" id="{DB35668E-7B66-4EFA-A47C-2879273130BA}"/>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524112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41060-13ED-4DF5-B0DB-7979F5EF751F}"/>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B09A424-DD17-4C9B-B733-450158077E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0E94F0C-9226-4E98-AC00-B75B87A633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32CD864-DE77-4383-9121-8A7BAEFE2941}"/>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9BEAE06A-81E5-4084-8AC9-88CFD3C7E713}"/>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11831B9C-AADF-4A56-A761-2D229AA7E9CA}"/>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3455106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1221E-5D37-4F85-A5F0-5051868401B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86DE0D5-A97E-4A6E-B461-0E3ADFD4224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5BC388E-9E58-422B-92CF-FA12B241AC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1AA4C58-7C02-437B-9BB8-4BB9F5577967}"/>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DE9C1F1F-1C48-46B6-8005-4EA0B2986014}"/>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19529C81-832F-4E07-8D24-3CA82BA8D29C}"/>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4192219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EE103-4674-49E4-9523-45B0F65A211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4CA0FC4-06E5-4313-9D30-DE9D08275B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72607F6-A937-48A6-B042-0DB1CB4E1B54}"/>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9C5F8DCE-0F90-42A7-9837-DC243A9BD193}"/>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E18014E9-9223-43D3-8401-C3AAC99C4462}"/>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4068516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25FA32A-CC10-49FF-8800-ED6F60020D52}"/>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CAED692-9524-4208-9A93-7081BB0F3FFE}"/>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F148C4-390E-4E4F-B8CE-92ACDC60B413}"/>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6AF4E55F-577A-44DC-964E-F1420200B469}"/>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CD65DC53-26B3-41DE-8882-4B85B82B0F6F}"/>
              </a:ext>
            </a:extLst>
          </p:cNvPr>
          <p:cNvSpPr>
            <a:spLocks noGrp="1"/>
          </p:cNvSpPr>
          <p:nvPr>
            <p:ph type="sldNum" sz="quarter" idx="12"/>
          </p:nvPr>
        </p:nvSpPr>
        <p:spPr/>
        <p:txBody>
          <a:bodyPr/>
          <a:lstStyle/>
          <a:p>
            <a:fld id="{A41A175B-7B10-4C86-A58E-A78D450C7056}" type="slidenum">
              <a:rPr lang="de-DE" smtClean="0"/>
              <a:t>‹Nr.›</a:t>
            </a:fld>
            <a:endParaRPr lang="de-DE"/>
          </a:p>
        </p:txBody>
      </p:sp>
    </p:spTree>
    <p:extLst>
      <p:ext uri="{BB962C8B-B14F-4D97-AF65-F5344CB8AC3E}">
        <p14:creationId xmlns:p14="http://schemas.microsoft.com/office/powerpoint/2010/main" val="410509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08643-A608-4DA6-A4F2-A2FDAD440AD6}"/>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8DE9F19-072C-4C8F-B59F-2E240357260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5EC6B81-1F80-4F15-A7DB-0C8E4916661A}"/>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C82A46B5-B82C-464F-9B72-F273C88DD41A}"/>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9A8BAB1F-B8E3-4B5B-87F0-2DBAA48424A7}"/>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280013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t>13.01.2022</a:t>
            </a:r>
            <a:endParaRPr lang="de-DE" dirty="0"/>
          </a:p>
        </p:txBody>
      </p:sp>
      <p:sp>
        <p:nvSpPr>
          <p:cNvPr id="8" name="Fußzeilenplatzhalter 7"/>
          <p:cNvSpPr>
            <a:spLocks noGrp="1"/>
          </p:cNvSpPr>
          <p:nvPr>
            <p:ph type="ftr" sz="quarter" idx="11"/>
          </p:nvPr>
        </p:nvSpPr>
        <p:spPr/>
        <p:txBody>
          <a:bodyPr/>
          <a:lstStyle/>
          <a:p>
            <a:r>
              <a:rPr lang="de-DE"/>
              <a:t>Projektgruppe VLUID - öffentliches Kick-Off</a:t>
            </a:r>
          </a:p>
        </p:txBody>
      </p:sp>
      <p:sp>
        <p:nvSpPr>
          <p:cNvPr id="9" name="Foliennummernplatzhalter 8"/>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2484243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98A16-5A4C-42A9-BA57-D16A47FBCC3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BE4D2BA-349F-41EA-8B0F-75A1CDC027A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F16414-AE07-4835-BE23-E6B1F9290E46}"/>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9C7782AA-BE3B-4F89-95DA-9D5B0BD904B7}"/>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2F1FB851-8503-4935-A117-E7B94EAF9B3D}"/>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2187139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B6943-9EB8-4969-8E69-D6377EDAC9F5}"/>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4D282CD-5B47-4F2A-B2AC-2D995F0C06A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865FCB9-0886-4BB1-B8D9-C9A9AFAEB2FC}"/>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1C3FA1CD-1208-4304-A031-72D1C1F1D266}"/>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73941783-348A-4D44-813F-F57FB5BA2167}"/>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1640111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E4138-B017-462E-A9F6-06E460262A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0CECF75-461C-49D0-9592-AD79A86062B6}"/>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4AB7AB0-A8B0-497C-820C-68874A23B6FC}"/>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0ACE6EA-FA0D-47F3-9CC9-A603649CC679}"/>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4B10A2AE-94EA-43BD-B72A-FCC25B7D9B4A}"/>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0E026D95-D7FD-431F-BF5D-8EBB59C8AB8C}"/>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1226455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DB46B-69B1-4AEB-84EA-223805814606}"/>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36164B8-F3BB-46C9-AD91-E1DC5D815A6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A497AA5-744B-46B4-ACB5-D3597C654522}"/>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AF51C08-1C1A-4AD8-B5B2-C65C4B5F97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9F2C27E-511F-4A17-A655-2C101072E469}"/>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081BCB3-2FEA-4187-B7C7-DD6104BC0576}"/>
              </a:ext>
            </a:extLst>
          </p:cNvPr>
          <p:cNvSpPr>
            <a:spLocks noGrp="1"/>
          </p:cNvSpPr>
          <p:nvPr>
            <p:ph type="dt" sz="half" idx="10"/>
          </p:nvPr>
        </p:nvSpPr>
        <p:spPr/>
        <p:txBody>
          <a:bodyPr/>
          <a:lstStyle/>
          <a:p>
            <a:r>
              <a:rPr lang="de-DE"/>
              <a:t>13.01.2022</a:t>
            </a:r>
          </a:p>
        </p:txBody>
      </p:sp>
      <p:sp>
        <p:nvSpPr>
          <p:cNvPr id="8" name="Fußzeilenplatzhalter 7">
            <a:extLst>
              <a:ext uri="{FF2B5EF4-FFF2-40B4-BE49-F238E27FC236}">
                <a16:creationId xmlns:a16="http://schemas.microsoft.com/office/drawing/2014/main" id="{CB961404-C298-416E-879E-94512C898385}"/>
              </a:ext>
            </a:extLst>
          </p:cNvPr>
          <p:cNvSpPr>
            <a:spLocks noGrp="1"/>
          </p:cNvSpPr>
          <p:nvPr>
            <p:ph type="ftr" sz="quarter" idx="11"/>
          </p:nvPr>
        </p:nvSpPr>
        <p:spPr/>
        <p:txBody>
          <a:bodyPr/>
          <a:lstStyle/>
          <a:p>
            <a:r>
              <a:rPr lang="de-DE"/>
              <a:t>Projektgruppe VLUID - öffentliches Kick-Off</a:t>
            </a:r>
          </a:p>
        </p:txBody>
      </p:sp>
      <p:sp>
        <p:nvSpPr>
          <p:cNvPr id="9" name="Foliennummernplatzhalter 8">
            <a:extLst>
              <a:ext uri="{FF2B5EF4-FFF2-40B4-BE49-F238E27FC236}">
                <a16:creationId xmlns:a16="http://schemas.microsoft.com/office/drawing/2014/main" id="{DD0DCF24-762E-43A5-8C90-E87467917D3A}"/>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1613129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4F24B-E3D5-4B5E-BE68-253CC6A6644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230CCF-96A8-4FA4-B6E4-42CD77FF2A18}"/>
              </a:ext>
            </a:extLst>
          </p:cNvPr>
          <p:cNvSpPr>
            <a:spLocks noGrp="1"/>
          </p:cNvSpPr>
          <p:nvPr>
            <p:ph type="dt" sz="half" idx="10"/>
          </p:nvPr>
        </p:nvSpPr>
        <p:spPr/>
        <p:txBody>
          <a:bodyPr/>
          <a:lstStyle/>
          <a:p>
            <a:r>
              <a:rPr lang="de-DE"/>
              <a:t>13.01.2022</a:t>
            </a:r>
          </a:p>
        </p:txBody>
      </p:sp>
      <p:sp>
        <p:nvSpPr>
          <p:cNvPr id="4" name="Fußzeilenplatzhalter 3">
            <a:extLst>
              <a:ext uri="{FF2B5EF4-FFF2-40B4-BE49-F238E27FC236}">
                <a16:creationId xmlns:a16="http://schemas.microsoft.com/office/drawing/2014/main" id="{9B1812F3-2E29-4C05-ACFA-A0F8564207BF}"/>
              </a:ext>
            </a:extLst>
          </p:cNvPr>
          <p:cNvSpPr>
            <a:spLocks noGrp="1"/>
          </p:cNvSpPr>
          <p:nvPr>
            <p:ph type="ftr" sz="quarter" idx="11"/>
          </p:nvPr>
        </p:nvSpPr>
        <p:spPr/>
        <p:txBody>
          <a:bodyPr/>
          <a:lstStyle/>
          <a:p>
            <a:r>
              <a:rPr lang="de-DE"/>
              <a:t>Projektgruppe VLUID - öffentliches Kick-Off</a:t>
            </a:r>
          </a:p>
        </p:txBody>
      </p:sp>
      <p:sp>
        <p:nvSpPr>
          <p:cNvPr id="5" name="Foliennummernplatzhalter 4">
            <a:extLst>
              <a:ext uri="{FF2B5EF4-FFF2-40B4-BE49-F238E27FC236}">
                <a16:creationId xmlns:a16="http://schemas.microsoft.com/office/drawing/2014/main" id="{238FF2C6-2AAC-4149-9BE4-81FF9D9117DB}"/>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3158763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9E3790-B273-429F-B43C-0FC23C4D1997}"/>
              </a:ext>
            </a:extLst>
          </p:cNvPr>
          <p:cNvSpPr>
            <a:spLocks noGrp="1"/>
          </p:cNvSpPr>
          <p:nvPr>
            <p:ph type="dt" sz="half" idx="10"/>
          </p:nvPr>
        </p:nvSpPr>
        <p:spPr/>
        <p:txBody>
          <a:bodyPr/>
          <a:lstStyle/>
          <a:p>
            <a:r>
              <a:rPr lang="de-DE"/>
              <a:t>13.01.2022</a:t>
            </a:r>
          </a:p>
        </p:txBody>
      </p:sp>
      <p:sp>
        <p:nvSpPr>
          <p:cNvPr id="3" name="Fußzeilenplatzhalter 2">
            <a:extLst>
              <a:ext uri="{FF2B5EF4-FFF2-40B4-BE49-F238E27FC236}">
                <a16:creationId xmlns:a16="http://schemas.microsoft.com/office/drawing/2014/main" id="{E296DD0F-77CC-4F92-8E91-C834133F294F}"/>
              </a:ext>
            </a:extLst>
          </p:cNvPr>
          <p:cNvSpPr>
            <a:spLocks noGrp="1"/>
          </p:cNvSpPr>
          <p:nvPr>
            <p:ph type="ftr" sz="quarter" idx="11"/>
          </p:nvPr>
        </p:nvSpPr>
        <p:spPr/>
        <p:txBody>
          <a:bodyPr/>
          <a:lstStyle/>
          <a:p>
            <a:r>
              <a:rPr lang="de-DE"/>
              <a:t>Projektgruppe VLUID - öffentliches Kick-Off</a:t>
            </a:r>
          </a:p>
        </p:txBody>
      </p:sp>
      <p:sp>
        <p:nvSpPr>
          <p:cNvPr id="4" name="Foliennummernplatzhalter 3">
            <a:extLst>
              <a:ext uri="{FF2B5EF4-FFF2-40B4-BE49-F238E27FC236}">
                <a16:creationId xmlns:a16="http://schemas.microsoft.com/office/drawing/2014/main" id="{1F380B8E-FB39-4D35-AD3F-8CF14040E560}"/>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3640851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9EF53-9FF2-45F1-A119-234C2C01DB9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7FAA89F-5668-4086-8A2C-FFCC5E4856C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68E66C1-5906-4EEE-82F2-9421656A88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CA6639A-E6BE-4C30-8FD8-AEE3F267F15D}"/>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B0DFD257-8856-4FA2-8DF3-137FF2FD3397}"/>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65ABFFDE-A94E-437E-9751-1550F434AE01}"/>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1798905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6D7CA-7432-4212-9650-34382223D7EC}"/>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AF8DD83-FBE9-45F1-8D85-2F8673F5AF0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F225A99-429F-490D-85F9-A5B9E0957C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513B48D-E2F4-4156-8D1E-8C42E0795038}"/>
              </a:ext>
            </a:extLst>
          </p:cNvPr>
          <p:cNvSpPr>
            <a:spLocks noGrp="1"/>
          </p:cNvSpPr>
          <p:nvPr>
            <p:ph type="dt" sz="half" idx="10"/>
          </p:nvPr>
        </p:nvSpPr>
        <p:spPr/>
        <p:txBody>
          <a:bodyPr/>
          <a:lstStyle/>
          <a:p>
            <a:r>
              <a:rPr lang="de-DE"/>
              <a:t>13.01.2022</a:t>
            </a:r>
          </a:p>
        </p:txBody>
      </p:sp>
      <p:sp>
        <p:nvSpPr>
          <p:cNvPr id="6" name="Fußzeilenplatzhalter 5">
            <a:extLst>
              <a:ext uri="{FF2B5EF4-FFF2-40B4-BE49-F238E27FC236}">
                <a16:creationId xmlns:a16="http://schemas.microsoft.com/office/drawing/2014/main" id="{F286E38B-6BA1-4CF6-AAA2-46E8DD7C09C9}"/>
              </a:ext>
            </a:extLst>
          </p:cNvPr>
          <p:cNvSpPr>
            <a:spLocks noGrp="1"/>
          </p:cNvSpPr>
          <p:nvPr>
            <p:ph type="ftr" sz="quarter" idx="11"/>
          </p:nvPr>
        </p:nvSpPr>
        <p:spPr/>
        <p:txBody>
          <a:bodyPr/>
          <a:lstStyle/>
          <a:p>
            <a:r>
              <a:rPr lang="de-DE"/>
              <a:t>Projektgruppe VLUID - öffentliches Kick-Off</a:t>
            </a:r>
          </a:p>
        </p:txBody>
      </p:sp>
      <p:sp>
        <p:nvSpPr>
          <p:cNvPr id="7" name="Foliennummernplatzhalter 6">
            <a:extLst>
              <a:ext uri="{FF2B5EF4-FFF2-40B4-BE49-F238E27FC236}">
                <a16:creationId xmlns:a16="http://schemas.microsoft.com/office/drawing/2014/main" id="{7C4EEA34-A0C4-43F1-83B8-F7B8394C075C}"/>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977792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9DFD0-E2AE-4B9B-BBB1-41DB74EADD7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04DCF35-C19C-43D6-92A1-CFCBD24D04B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8CDF3C9-2D5F-470C-860F-A9E3D23A9F6B}"/>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B7ED660F-7A2E-4F90-891B-92333AC17BA8}"/>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12480D22-285A-4658-AFA4-3AE1798C8DC5}"/>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170314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8F25254-B27B-482C-ACC4-1AFB63AD2429}"/>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A1D4D4D-B299-4B12-B28E-25431330285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81AFEFB-112D-4D5F-A84D-DDBC86396950}"/>
              </a:ext>
            </a:extLst>
          </p:cNvPr>
          <p:cNvSpPr>
            <a:spLocks noGrp="1"/>
          </p:cNvSpPr>
          <p:nvPr>
            <p:ph type="dt" sz="half" idx="10"/>
          </p:nvPr>
        </p:nvSpPr>
        <p:spPr/>
        <p:txBody>
          <a:bodyPr/>
          <a:lstStyle/>
          <a:p>
            <a:r>
              <a:rPr lang="de-DE"/>
              <a:t>13.01.2022</a:t>
            </a:r>
          </a:p>
        </p:txBody>
      </p:sp>
      <p:sp>
        <p:nvSpPr>
          <p:cNvPr id="5" name="Fußzeilenplatzhalter 4">
            <a:extLst>
              <a:ext uri="{FF2B5EF4-FFF2-40B4-BE49-F238E27FC236}">
                <a16:creationId xmlns:a16="http://schemas.microsoft.com/office/drawing/2014/main" id="{4E1217FC-AAED-4595-94B4-07BDB9133E6C}"/>
              </a:ext>
            </a:extLst>
          </p:cNvPr>
          <p:cNvSpPr>
            <a:spLocks noGrp="1"/>
          </p:cNvSpPr>
          <p:nvPr>
            <p:ph type="ftr" sz="quarter" idx="11"/>
          </p:nvPr>
        </p:nvSpPr>
        <p:spPr/>
        <p:txBody>
          <a:bodyPr/>
          <a:lstStyle/>
          <a:p>
            <a:r>
              <a:rPr lang="de-DE"/>
              <a:t>Projektgruppe VLUID - öffentliches Kick-Off</a:t>
            </a:r>
          </a:p>
        </p:txBody>
      </p:sp>
      <p:sp>
        <p:nvSpPr>
          <p:cNvPr id="6" name="Foliennummernplatzhalter 5">
            <a:extLst>
              <a:ext uri="{FF2B5EF4-FFF2-40B4-BE49-F238E27FC236}">
                <a16:creationId xmlns:a16="http://schemas.microsoft.com/office/drawing/2014/main" id="{3CA653D9-9CCB-4902-9E6F-C98CC82330D7}"/>
              </a:ext>
            </a:extLst>
          </p:cNvPr>
          <p:cNvSpPr>
            <a:spLocks noGrp="1"/>
          </p:cNvSpPr>
          <p:nvPr>
            <p:ph type="sldNum" sz="quarter" idx="12"/>
          </p:nvPr>
        </p:nvSpPr>
        <p:spPr/>
        <p:txBody>
          <a:bodyPr/>
          <a:lstStyle/>
          <a:p>
            <a:fld id="{2C817D57-942A-41A4-A784-17E5A3274015}" type="slidenum">
              <a:rPr lang="de-DE" smtClean="0"/>
              <a:t>‹Nr.›</a:t>
            </a:fld>
            <a:endParaRPr lang="de-DE"/>
          </a:p>
        </p:txBody>
      </p:sp>
    </p:spTree>
    <p:extLst>
      <p:ext uri="{BB962C8B-B14F-4D97-AF65-F5344CB8AC3E}">
        <p14:creationId xmlns:p14="http://schemas.microsoft.com/office/powerpoint/2010/main" val="394603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t>13.01.2022</a:t>
            </a:r>
            <a:endParaRPr lang="de-DE" dirty="0"/>
          </a:p>
        </p:txBody>
      </p:sp>
      <p:sp>
        <p:nvSpPr>
          <p:cNvPr id="4" name="Fußzeilenplatzhalter 3"/>
          <p:cNvSpPr>
            <a:spLocks noGrp="1"/>
          </p:cNvSpPr>
          <p:nvPr>
            <p:ph type="ftr" sz="quarter" idx="11"/>
          </p:nvPr>
        </p:nvSpPr>
        <p:spPr>
          <a:xfrm>
            <a:off x="2843808" y="6356350"/>
            <a:ext cx="3608040" cy="365125"/>
          </a:xfrm>
        </p:spPr>
        <p:txBody>
          <a:bodyPr/>
          <a:lstStyle/>
          <a:p>
            <a:r>
              <a:rPr lang="de-DE"/>
              <a:t>Projektgruppe VLUID - öffentliches Kick-Off</a:t>
            </a:r>
            <a:endParaRPr lang="de-DE" dirty="0"/>
          </a:p>
        </p:txBody>
      </p:sp>
      <p:sp>
        <p:nvSpPr>
          <p:cNvPr id="5" name="Foliennummernplatzhalter 4"/>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259145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13.01.2022</a:t>
            </a:r>
          </a:p>
        </p:txBody>
      </p:sp>
      <p:sp>
        <p:nvSpPr>
          <p:cNvPr id="3" name="Fußzeilenplatzhalter 2"/>
          <p:cNvSpPr>
            <a:spLocks noGrp="1"/>
          </p:cNvSpPr>
          <p:nvPr>
            <p:ph type="ftr" sz="quarter" idx="11"/>
          </p:nvPr>
        </p:nvSpPr>
        <p:spPr/>
        <p:txBody>
          <a:bodyPr/>
          <a:lstStyle/>
          <a:p>
            <a:r>
              <a:rPr lang="de-DE"/>
              <a:t>Projektgruppe VLUID - öffentliches Kick-Off</a:t>
            </a:r>
          </a:p>
        </p:txBody>
      </p:sp>
      <p:sp>
        <p:nvSpPr>
          <p:cNvPr id="4" name="Foliennummernplatzhalter 3"/>
          <p:cNvSpPr>
            <a:spLocks noGrp="1"/>
          </p:cNvSpPr>
          <p:nvPr>
            <p:ph type="sldNum" sz="quarter" idx="12"/>
          </p:nvPr>
        </p:nvSpPr>
        <p:spPr/>
        <p:txBody>
          <a:bodyPr/>
          <a:lstStyle/>
          <a:p>
            <a:fld id="{C2C24CF1-65F4-440A-8345-6B89AD16BD0C}" type="slidenum">
              <a:rPr lang="de-DE" smtClean="0"/>
              <a:t>‹Nr.›</a:t>
            </a:fld>
            <a:endParaRPr lang="de-DE"/>
          </a:p>
        </p:txBody>
      </p:sp>
      <p:sp>
        <p:nvSpPr>
          <p:cNvPr id="5" name="Rechteck 4"/>
          <p:cNvSpPr/>
          <p:nvPr userDrawn="1"/>
        </p:nvSpPr>
        <p:spPr>
          <a:xfrm flipV="1">
            <a:off x="7975" y="1268760"/>
            <a:ext cx="9144000" cy="293712"/>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76256" y="147844"/>
            <a:ext cx="2012998" cy="88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90800" y="111453"/>
            <a:ext cx="1263652" cy="79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19" y="193571"/>
            <a:ext cx="1080000" cy="55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a:extLst>
              <a:ext uri="{FF2B5EF4-FFF2-40B4-BE49-F238E27FC236}">
                <a16:creationId xmlns:a16="http://schemas.microsoft.com/office/drawing/2014/main" id="{D8F8C991-CA5F-490D-B8C2-62274BFC55AA}"/>
              </a:ext>
            </a:extLst>
          </p:cNvPr>
          <p:cNvPicPr>
            <a:picLocks noChangeAspect="1"/>
          </p:cNvPicPr>
          <p:nvPr userDrawn="1"/>
        </p:nvPicPr>
        <p:blipFill>
          <a:blip r:embed="rId5"/>
          <a:stretch>
            <a:fillRect/>
          </a:stretch>
        </p:blipFill>
        <p:spPr>
          <a:xfrm>
            <a:off x="4085048" y="277394"/>
            <a:ext cx="1278704" cy="521211"/>
          </a:xfrm>
          <a:prstGeom prst="rect">
            <a:avLst/>
          </a:prstGeom>
        </p:spPr>
      </p:pic>
    </p:spTree>
    <p:extLst>
      <p:ext uri="{BB962C8B-B14F-4D97-AF65-F5344CB8AC3E}">
        <p14:creationId xmlns:p14="http://schemas.microsoft.com/office/powerpoint/2010/main" val="107978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13.01.2022</a:t>
            </a:r>
          </a:p>
        </p:txBody>
      </p:sp>
      <p:sp>
        <p:nvSpPr>
          <p:cNvPr id="6" name="Fußzeilenplatzhalter 5"/>
          <p:cNvSpPr>
            <a:spLocks noGrp="1"/>
          </p:cNvSpPr>
          <p:nvPr>
            <p:ph type="ftr" sz="quarter" idx="11"/>
          </p:nvPr>
        </p:nvSpPr>
        <p:spPr/>
        <p:txBody>
          <a:bodyPr/>
          <a:lstStyle/>
          <a:p>
            <a:r>
              <a:rPr lang="de-DE"/>
              <a:t>Projektgruppe VLUID - öffentliches Kick-Off</a:t>
            </a:r>
          </a:p>
        </p:txBody>
      </p:sp>
      <p:sp>
        <p:nvSpPr>
          <p:cNvPr id="7" name="Foliennummernplatzhalter 6"/>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341103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13.01.2022</a:t>
            </a:r>
          </a:p>
        </p:txBody>
      </p:sp>
      <p:sp>
        <p:nvSpPr>
          <p:cNvPr id="6" name="Fußzeilenplatzhalter 5"/>
          <p:cNvSpPr>
            <a:spLocks noGrp="1"/>
          </p:cNvSpPr>
          <p:nvPr>
            <p:ph type="ftr" sz="quarter" idx="11"/>
          </p:nvPr>
        </p:nvSpPr>
        <p:spPr/>
        <p:txBody>
          <a:bodyPr/>
          <a:lstStyle/>
          <a:p>
            <a:r>
              <a:rPr lang="de-DE"/>
              <a:t>Projektgruppe VLUID - öffentliches Kick-Off</a:t>
            </a:r>
          </a:p>
        </p:txBody>
      </p:sp>
      <p:sp>
        <p:nvSpPr>
          <p:cNvPr id="7" name="Foliennummernplatzhalter 6"/>
          <p:cNvSpPr>
            <a:spLocks noGrp="1"/>
          </p:cNvSpPr>
          <p:nvPr>
            <p:ph type="sldNum" sz="quarter" idx="12"/>
          </p:nvPr>
        </p:nvSpPr>
        <p:spPr/>
        <p:txBody>
          <a:bodyPr/>
          <a:lstStyle/>
          <a:p>
            <a:fld id="{C2C24CF1-65F4-440A-8345-6B89AD16BD0C}" type="slidenum">
              <a:rPr lang="de-DE" smtClean="0"/>
              <a:t>‹Nr.›</a:t>
            </a:fld>
            <a:endParaRPr lang="de-DE"/>
          </a:p>
        </p:txBody>
      </p:sp>
    </p:spTree>
    <p:extLst>
      <p:ext uri="{BB962C8B-B14F-4D97-AF65-F5344CB8AC3E}">
        <p14:creationId xmlns:p14="http://schemas.microsoft.com/office/powerpoint/2010/main" val="1069697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13.01.2022</a:t>
            </a:r>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Projektgruppe VLUID - öffentliches Kick-Off</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24CF1-65F4-440A-8345-6B89AD16BD0C}" type="slidenum">
              <a:rPr lang="de-DE" smtClean="0"/>
              <a:t>‹Nr.›</a:t>
            </a:fld>
            <a:endParaRPr lang="de-DE"/>
          </a:p>
        </p:txBody>
      </p:sp>
    </p:spTree>
    <p:extLst>
      <p:ext uri="{BB962C8B-B14F-4D97-AF65-F5344CB8AC3E}">
        <p14:creationId xmlns:p14="http://schemas.microsoft.com/office/powerpoint/2010/main" val="1581154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 id="2147483709" r:id="rId13"/>
    <p:sldLayoutId id="2147483710" r:id="rId14"/>
    <p:sldLayoutId id="2147483711" r:id="rId1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761A5D7-60CE-42D6-9FB8-F1978F7DFBD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9F7D931-DD0F-4AE4-903F-CBCF5240AB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7C834D-DF37-469E-836B-766982037F7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13.01.2022</a:t>
            </a:r>
          </a:p>
        </p:txBody>
      </p:sp>
      <p:sp>
        <p:nvSpPr>
          <p:cNvPr id="5" name="Fußzeilenplatzhalter 4">
            <a:extLst>
              <a:ext uri="{FF2B5EF4-FFF2-40B4-BE49-F238E27FC236}">
                <a16:creationId xmlns:a16="http://schemas.microsoft.com/office/drawing/2014/main" id="{1E6BC126-504D-47EA-B99A-82B8F386AE3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Projektgruppe VLUID - öffentliches Kick-Off</a:t>
            </a:r>
          </a:p>
        </p:txBody>
      </p:sp>
      <p:sp>
        <p:nvSpPr>
          <p:cNvPr id="6" name="Foliennummernplatzhalter 5">
            <a:extLst>
              <a:ext uri="{FF2B5EF4-FFF2-40B4-BE49-F238E27FC236}">
                <a16:creationId xmlns:a16="http://schemas.microsoft.com/office/drawing/2014/main" id="{DF88EA76-51DF-4A33-859B-78B28C1425A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83FF6-05D1-486A-A117-ED002AC383F0}" type="slidenum">
              <a:rPr lang="de-DE" smtClean="0"/>
              <a:t>‹Nr.›</a:t>
            </a:fld>
            <a:endParaRPr lang="de-DE"/>
          </a:p>
        </p:txBody>
      </p:sp>
    </p:spTree>
    <p:extLst>
      <p:ext uri="{BB962C8B-B14F-4D97-AF65-F5344CB8AC3E}">
        <p14:creationId xmlns:p14="http://schemas.microsoft.com/office/powerpoint/2010/main" val="6599142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6838FBD-DB85-4843-B542-D60C2B0FA11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FF41CFA-AA9A-40D8-860A-415CB58D1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DDB76C-F3A0-498E-9148-700DB84643E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13.01.2022</a:t>
            </a:r>
          </a:p>
        </p:txBody>
      </p:sp>
      <p:sp>
        <p:nvSpPr>
          <p:cNvPr id="5" name="Fußzeilenplatzhalter 4">
            <a:extLst>
              <a:ext uri="{FF2B5EF4-FFF2-40B4-BE49-F238E27FC236}">
                <a16:creationId xmlns:a16="http://schemas.microsoft.com/office/drawing/2014/main" id="{B61992FE-3FDE-4105-B2DA-E65753B50C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Projektgruppe VLUID - öffentliches Kick-Off</a:t>
            </a:r>
          </a:p>
        </p:txBody>
      </p:sp>
      <p:sp>
        <p:nvSpPr>
          <p:cNvPr id="6" name="Foliennummernplatzhalter 5">
            <a:extLst>
              <a:ext uri="{FF2B5EF4-FFF2-40B4-BE49-F238E27FC236}">
                <a16:creationId xmlns:a16="http://schemas.microsoft.com/office/drawing/2014/main" id="{479E76D4-ED27-4430-B5A3-DFA246801BC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3D9FE-B36B-4078-95D9-391BFF922984}" type="slidenum">
              <a:rPr lang="de-DE" smtClean="0"/>
              <a:t>‹Nr.›</a:t>
            </a:fld>
            <a:endParaRPr lang="de-DE"/>
          </a:p>
        </p:txBody>
      </p:sp>
    </p:spTree>
    <p:extLst>
      <p:ext uri="{BB962C8B-B14F-4D97-AF65-F5344CB8AC3E}">
        <p14:creationId xmlns:p14="http://schemas.microsoft.com/office/powerpoint/2010/main" val="32543779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C9C947A-CD38-4446-9277-34B175ADE3F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17FB0D0-3F4F-422E-8727-7DA0B50498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797042A-056E-4940-BD94-A434B113495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13.01.2022</a:t>
            </a:r>
          </a:p>
        </p:txBody>
      </p:sp>
      <p:sp>
        <p:nvSpPr>
          <p:cNvPr id="5" name="Fußzeilenplatzhalter 4">
            <a:extLst>
              <a:ext uri="{FF2B5EF4-FFF2-40B4-BE49-F238E27FC236}">
                <a16:creationId xmlns:a16="http://schemas.microsoft.com/office/drawing/2014/main" id="{FBE0A795-1698-4005-9503-D715615F6B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Projektgruppe VLUID - öffentliches Kick-Off</a:t>
            </a:r>
          </a:p>
        </p:txBody>
      </p:sp>
      <p:sp>
        <p:nvSpPr>
          <p:cNvPr id="6" name="Foliennummernplatzhalter 5">
            <a:extLst>
              <a:ext uri="{FF2B5EF4-FFF2-40B4-BE49-F238E27FC236}">
                <a16:creationId xmlns:a16="http://schemas.microsoft.com/office/drawing/2014/main" id="{CEEF7287-E256-4092-9039-F6CD2B92C07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A175B-7B10-4C86-A58E-A78D450C7056}" type="slidenum">
              <a:rPr lang="de-DE" smtClean="0"/>
              <a:t>‹Nr.›</a:t>
            </a:fld>
            <a:endParaRPr lang="de-DE"/>
          </a:p>
        </p:txBody>
      </p:sp>
    </p:spTree>
    <p:extLst>
      <p:ext uri="{BB962C8B-B14F-4D97-AF65-F5344CB8AC3E}">
        <p14:creationId xmlns:p14="http://schemas.microsoft.com/office/powerpoint/2010/main" val="799934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3457A77-FCFC-40DF-A64B-5EA5C6784A3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63F255-B983-45C7-8C2C-66A8899877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561FCEA-01BD-4CEE-8A27-10D64D5158E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13.01.2022</a:t>
            </a:r>
          </a:p>
        </p:txBody>
      </p:sp>
      <p:sp>
        <p:nvSpPr>
          <p:cNvPr id="5" name="Fußzeilenplatzhalter 4">
            <a:extLst>
              <a:ext uri="{FF2B5EF4-FFF2-40B4-BE49-F238E27FC236}">
                <a16:creationId xmlns:a16="http://schemas.microsoft.com/office/drawing/2014/main" id="{F793258F-DC98-4CFC-B963-8B7C8FDFB8F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Projektgruppe VLUID - öffentliches Kick-Off</a:t>
            </a:r>
          </a:p>
        </p:txBody>
      </p:sp>
      <p:sp>
        <p:nvSpPr>
          <p:cNvPr id="6" name="Foliennummernplatzhalter 5">
            <a:extLst>
              <a:ext uri="{FF2B5EF4-FFF2-40B4-BE49-F238E27FC236}">
                <a16:creationId xmlns:a16="http://schemas.microsoft.com/office/drawing/2014/main" id="{362BC4DC-5361-45D0-9E09-E4F27FAB760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17D57-942A-41A4-A784-17E5A3274015}" type="slidenum">
              <a:rPr lang="de-DE" smtClean="0"/>
              <a:t>‹Nr.›</a:t>
            </a:fld>
            <a:endParaRPr lang="de-DE"/>
          </a:p>
        </p:txBody>
      </p:sp>
    </p:spTree>
    <p:extLst>
      <p:ext uri="{BB962C8B-B14F-4D97-AF65-F5344CB8AC3E}">
        <p14:creationId xmlns:p14="http://schemas.microsoft.com/office/powerpoint/2010/main" val="3627210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file:///\\storage1\uebergreifend\DEZII_Smartcity\11_Kick%20Off%2013.01.2022\&#246;ffentlicher%20Teil\Stra&#223;e_B49_&#220;bersicht_V5_20211222_0818_A3.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thomas.hemmelmann@wetzlar.d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VLUID Kick-Off</a:t>
            </a:r>
          </a:p>
        </p:txBody>
      </p:sp>
      <p:sp>
        <p:nvSpPr>
          <p:cNvPr id="3" name="Untertitel 2"/>
          <p:cNvSpPr>
            <a:spLocks noGrp="1"/>
          </p:cNvSpPr>
          <p:nvPr>
            <p:ph type="subTitle" idx="1"/>
          </p:nvPr>
        </p:nvSpPr>
        <p:spPr/>
        <p:txBody>
          <a:bodyPr vert="horz" lIns="91440" tIns="45720" rIns="91440" bIns="45720" rtlCol="0" anchor="t">
            <a:normAutofit fontScale="92500"/>
          </a:bodyPr>
          <a:lstStyle/>
          <a:p>
            <a:r>
              <a:rPr lang="de-DE" b="1" dirty="0" err="1">
                <a:latin typeface="Arial"/>
                <a:cs typeface="Arial"/>
              </a:rPr>
              <a:t>V</a:t>
            </a:r>
            <a:r>
              <a:rPr lang="de-DE" dirty="0" err="1">
                <a:latin typeface="Arial"/>
                <a:cs typeface="Arial"/>
              </a:rPr>
              <a:t>erkehrs</a:t>
            </a:r>
            <a:r>
              <a:rPr lang="de-DE" b="1" dirty="0" err="1">
                <a:latin typeface="Arial"/>
                <a:cs typeface="Arial"/>
              </a:rPr>
              <a:t>L</a:t>
            </a:r>
            <a:r>
              <a:rPr lang="de-DE" dirty="0" err="1">
                <a:latin typeface="Arial"/>
                <a:cs typeface="Arial"/>
              </a:rPr>
              <a:t>ösungen</a:t>
            </a:r>
            <a:r>
              <a:rPr lang="de-DE" dirty="0">
                <a:latin typeface="Arial"/>
                <a:cs typeface="Arial"/>
              </a:rPr>
              <a:t> für komplexe </a:t>
            </a:r>
            <a:r>
              <a:rPr lang="de-DE" b="1" dirty="0">
                <a:latin typeface="Arial"/>
                <a:cs typeface="Arial"/>
              </a:rPr>
              <a:t>U</a:t>
            </a:r>
            <a:r>
              <a:rPr lang="de-DE" dirty="0">
                <a:latin typeface="Arial"/>
                <a:cs typeface="Arial"/>
              </a:rPr>
              <a:t>mbauszenarien auf der Grundlage </a:t>
            </a:r>
            <a:r>
              <a:rPr lang="de-DE" b="1" dirty="0">
                <a:latin typeface="Arial"/>
                <a:cs typeface="Arial"/>
              </a:rPr>
              <a:t>I</a:t>
            </a:r>
            <a:r>
              <a:rPr lang="de-DE" dirty="0">
                <a:latin typeface="Arial"/>
                <a:cs typeface="Arial"/>
              </a:rPr>
              <a:t>ntelligenter </a:t>
            </a:r>
            <a:r>
              <a:rPr lang="de-DE" b="1" dirty="0">
                <a:latin typeface="Arial"/>
                <a:cs typeface="Arial"/>
              </a:rPr>
              <a:t>D</a:t>
            </a:r>
            <a:r>
              <a:rPr lang="de-DE" dirty="0">
                <a:latin typeface="Arial"/>
                <a:cs typeface="Arial"/>
              </a:rPr>
              <a:t>atenauswertung</a:t>
            </a:r>
            <a:endParaRPr lang="de-DE" dirty="0" err="1"/>
          </a:p>
        </p:txBody>
      </p:sp>
      <p:sp>
        <p:nvSpPr>
          <p:cNvPr id="5" name="Fußzeilenplatzhalter 4"/>
          <p:cNvSpPr>
            <a:spLocks noGrp="1"/>
          </p:cNvSpPr>
          <p:nvPr>
            <p:ph type="ftr" sz="quarter" idx="11"/>
          </p:nvPr>
        </p:nvSpPr>
        <p:spPr>
          <a:xfrm>
            <a:off x="3124200" y="6356350"/>
            <a:ext cx="3275162" cy="365125"/>
          </a:xfrm>
        </p:spPr>
        <p:txBody>
          <a:bodyPr/>
          <a:lstStyle/>
          <a:p>
            <a:r>
              <a:rPr lang="de-DE"/>
              <a:t>Projektgruppe VLUID - öffentliches Kick-Off</a:t>
            </a:r>
            <a:endParaRPr lang="de-DE" dirty="0"/>
          </a:p>
        </p:txBody>
      </p:sp>
      <p:sp>
        <p:nvSpPr>
          <p:cNvPr id="9" name="Datumsplatzhalter 8">
            <a:extLst>
              <a:ext uri="{FF2B5EF4-FFF2-40B4-BE49-F238E27FC236}">
                <a16:creationId xmlns:a16="http://schemas.microsoft.com/office/drawing/2014/main" id="{03D93D71-D96C-41C8-8D65-648877F72231}"/>
              </a:ext>
            </a:extLst>
          </p:cNvPr>
          <p:cNvSpPr>
            <a:spLocks noGrp="1"/>
          </p:cNvSpPr>
          <p:nvPr>
            <p:ph type="dt" sz="half" idx="10"/>
          </p:nvPr>
        </p:nvSpPr>
        <p:spPr/>
        <p:txBody>
          <a:bodyPr/>
          <a:lstStyle/>
          <a:p>
            <a:r>
              <a:rPr lang="de-DE"/>
              <a:t>13.01.2022</a:t>
            </a:r>
            <a:endParaRPr lang="de-DE" dirty="0"/>
          </a:p>
        </p:txBody>
      </p:sp>
      <p:sp>
        <p:nvSpPr>
          <p:cNvPr id="10" name="Foliennummernplatzhalter 9">
            <a:extLst>
              <a:ext uri="{FF2B5EF4-FFF2-40B4-BE49-F238E27FC236}">
                <a16:creationId xmlns:a16="http://schemas.microsoft.com/office/drawing/2014/main" id="{0546DE93-60AC-4608-BF96-153B5A033B80}"/>
              </a:ext>
            </a:extLst>
          </p:cNvPr>
          <p:cNvSpPr>
            <a:spLocks noGrp="1"/>
          </p:cNvSpPr>
          <p:nvPr>
            <p:ph type="sldNum" sz="quarter" idx="12"/>
          </p:nvPr>
        </p:nvSpPr>
        <p:spPr/>
        <p:txBody>
          <a:bodyPr/>
          <a:lstStyle/>
          <a:p>
            <a:fld id="{C2C24CF1-65F4-440A-8345-6B89AD16BD0C}" type="slidenum">
              <a:rPr lang="de-DE" smtClean="0"/>
              <a:pPr/>
              <a:t>1</a:t>
            </a:fld>
            <a:endParaRPr lang="de-DE" dirty="0"/>
          </a:p>
        </p:txBody>
      </p:sp>
    </p:spTree>
    <p:extLst>
      <p:ext uri="{BB962C8B-B14F-4D97-AF65-F5344CB8AC3E}">
        <p14:creationId xmlns:p14="http://schemas.microsoft.com/office/powerpoint/2010/main" val="221655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357182" y="271441"/>
            <a:ext cx="8498954" cy="381002"/>
          </a:xfrm>
        </p:spPr>
        <p:txBody>
          <a:bodyPr>
            <a:normAutofit fontScale="40000" lnSpcReduction="20000"/>
          </a:bodyPr>
          <a:lstStyle/>
          <a:p>
            <a:r>
              <a:rPr lang="de-DE" dirty="0"/>
              <a:t>Ersatz Brückenzug B 49 Wetzlar – Hintergründe zur Planung</a:t>
            </a:r>
          </a:p>
          <a:p>
            <a:br>
              <a:rPr lang="de-DE" sz="1600" dirty="0"/>
            </a:br>
            <a:r>
              <a:rPr lang="de-DE" sz="1600" dirty="0"/>
              <a:t>Vorabmaßnahmen West – A 480, B 277, </a:t>
            </a:r>
            <a:r>
              <a:rPr lang="de-DE" sz="1600" dirty="0" err="1"/>
              <a:t>Dillfeld</a:t>
            </a:r>
            <a:r>
              <a:rPr lang="de-DE" sz="1600" dirty="0"/>
              <a:t>, Neubau Westanschluss</a:t>
            </a:r>
            <a:endParaRPr lang="de-DE" sz="1600" u="sng" dirty="0">
              <a:solidFill>
                <a:schemeClr val="bg1">
                  <a:lumMod val="65000"/>
                </a:schemeClr>
              </a:solidFill>
            </a:endParaRPr>
          </a:p>
          <a:p>
            <a:endParaRPr lang="de-DE" u="sng" dirty="0"/>
          </a:p>
        </p:txBody>
      </p:sp>
      <p:grpSp>
        <p:nvGrpSpPr>
          <p:cNvPr id="69" name="Gruppieren 68"/>
          <p:cNvGrpSpPr/>
          <p:nvPr/>
        </p:nvGrpSpPr>
        <p:grpSpPr>
          <a:xfrm>
            <a:off x="685800" y="1152525"/>
            <a:ext cx="7617886" cy="4640920"/>
            <a:chOff x="230184" y="762002"/>
            <a:chExt cx="8625952" cy="6046848"/>
          </a:xfrm>
        </p:grpSpPr>
        <p:pic>
          <p:nvPicPr>
            <p:cNvPr id="70" name="Grafik 69">
              <a:extLst>
                <a:ext uri="{FF2B5EF4-FFF2-40B4-BE49-F238E27FC236}">
                  <a16:creationId xmlns:a16="http://schemas.microsoft.com/office/drawing/2014/main" id="{598B8D0C-1152-466F-B784-7F0EC1961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9" t="11342" r="886" b="7413"/>
            <a:stretch/>
          </p:blipFill>
          <p:spPr>
            <a:xfrm>
              <a:off x="230184" y="762002"/>
              <a:ext cx="8625952" cy="5952067"/>
            </a:xfrm>
            <a:prstGeom prst="rect">
              <a:avLst/>
            </a:prstGeom>
          </p:spPr>
        </p:pic>
        <p:grpSp>
          <p:nvGrpSpPr>
            <p:cNvPr id="71" name="Gruppieren 70">
              <a:extLst>
                <a:ext uri="{FF2B5EF4-FFF2-40B4-BE49-F238E27FC236}">
                  <a16:creationId xmlns:a16="http://schemas.microsoft.com/office/drawing/2014/main" id="{DE00F46A-42E7-48FC-86D9-3D5E5B6B1CAA}"/>
                </a:ext>
              </a:extLst>
            </p:cNvPr>
            <p:cNvGrpSpPr/>
            <p:nvPr/>
          </p:nvGrpSpPr>
          <p:grpSpPr>
            <a:xfrm>
              <a:off x="2598949" y="1420061"/>
              <a:ext cx="6214851" cy="4578315"/>
              <a:chOff x="2598949" y="1420061"/>
              <a:chExt cx="6214851" cy="4578315"/>
            </a:xfrm>
          </p:grpSpPr>
          <p:grpSp>
            <p:nvGrpSpPr>
              <p:cNvPr id="112" name="Gruppieren 111">
                <a:extLst>
                  <a:ext uri="{FF2B5EF4-FFF2-40B4-BE49-F238E27FC236}">
                    <a16:creationId xmlns:a16="http://schemas.microsoft.com/office/drawing/2014/main" id="{2645D126-07E8-4A4A-997D-886469519C37}"/>
                  </a:ext>
                </a:extLst>
              </p:cNvPr>
              <p:cNvGrpSpPr/>
              <p:nvPr/>
            </p:nvGrpSpPr>
            <p:grpSpPr>
              <a:xfrm>
                <a:off x="2598949" y="3867150"/>
                <a:ext cx="725909" cy="2131226"/>
                <a:chOff x="2598949" y="3867150"/>
                <a:chExt cx="725909" cy="2131226"/>
              </a:xfrm>
            </p:grpSpPr>
            <p:grpSp>
              <p:nvGrpSpPr>
                <p:cNvPr id="122" name="Gruppieren 121">
                  <a:extLst>
                    <a:ext uri="{FF2B5EF4-FFF2-40B4-BE49-F238E27FC236}">
                      <a16:creationId xmlns:a16="http://schemas.microsoft.com/office/drawing/2014/main" id="{8CBB4976-061F-4DB9-860E-9A45EC51EB17}"/>
                    </a:ext>
                  </a:extLst>
                </p:cNvPr>
                <p:cNvGrpSpPr/>
                <p:nvPr/>
              </p:nvGrpSpPr>
              <p:grpSpPr>
                <a:xfrm>
                  <a:off x="2598949" y="3930053"/>
                  <a:ext cx="725909" cy="2068323"/>
                  <a:chOff x="2598949" y="3930053"/>
                  <a:chExt cx="725909" cy="2068323"/>
                </a:xfrm>
              </p:grpSpPr>
              <p:sp>
                <p:nvSpPr>
                  <p:cNvPr id="124" name="Freihandform: Form 53">
                    <a:extLst>
                      <a:ext uri="{FF2B5EF4-FFF2-40B4-BE49-F238E27FC236}">
                        <a16:creationId xmlns:a16="http://schemas.microsoft.com/office/drawing/2014/main" id="{8450B8B2-A494-46F9-B696-7CAD81C0705D}"/>
                      </a:ext>
                    </a:extLst>
                  </p:cNvPr>
                  <p:cNvSpPr/>
                  <p:nvPr/>
                </p:nvSpPr>
                <p:spPr>
                  <a:xfrm>
                    <a:off x="2969812" y="5198165"/>
                    <a:ext cx="355046" cy="800211"/>
                  </a:xfrm>
                  <a:custGeom>
                    <a:avLst/>
                    <a:gdLst>
                      <a:gd name="connsiteX0" fmla="*/ 57647 w 355046"/>
                      <a:gd name="connsiteY0" fmla="*/ 733508 h 800211"/>
                      <a:gd name="connsiteX1" fmla="*/ 129209 w 355046"/>
                      <a:gd name="connsiteY1" fmla="*/ 713630 h 800211"/>
                      <a:gd name="connsiteX2" fmla="*/ 176917 w 355046"/>
                      <a:gd name="connsiteY2" fmla="*/ 747423 h 800211"/>
                      <a:gd name="connsiteX3" fmla="*/ 222637 w 355046"/>
                      <a:gd name="connsiteY3" fmla="*/ 791155 h 800211"/>
                      <a:gd name="connsiteX4" fmla="*/ 284259 w 355046"/>
                      <a:gd name="connsiteY4" fmla="*/ 797118 h 800211"/>
                      <a:gd name="connsiteX5" fmla="*/ 351845 w 355046"/>
                      <a:gd name="connsiteY5" fmla="*/ 753386 h 800211"/>
                      <a:gd name="connsiteX6" fmla="*/ 335943 w 355046"/>
                      <a:gd name="connsiteY6" fmla="*/ 681825 h 800211"/>
                      <a:gd name="connsiteX7" fmla="*/ 264381 w 355046"/>
                      <a:gd name="connsiteY7" fmla="*/ 612251 h 800211"/>
                      <a:gd name="connsiteX8" fmla="*/ 204746 w 355046"/>
                      <a:gd name="connsiteY8" fmla="*/ 514847 h 800211"/>
                      <a:gd name="connsiteX9" fmla="*/ 127221 w 355046"/>
                      <a:gd name="connsiteY9" fmla="*/ 371724 h 800211"/>
                      <a:gd name="connsiteX10" fmla="*/ 43732 w 355046"/>
                      <a:gd name="connsiteY10" fmla="*/ 137160 h 800211"/>
                      <a:gd name="connsiteX11" fmla="*/ 0 w 355046"/>
                      <a:gd name="connsiteY11" fmla="*/ 0 h 80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046" h="800211">
                        <a:moveTo>
                          <a:pt x="57647" y="733508"/>
                        </a:moveTo>
                        <a:cubicBezTo>
                          <a:pt x="83489" y="722409"/>
                          <a:pt x="109331" y="711311"/>
                          <a:pt x="129209" y="713630"/>
                        </a:cubicBezTo>
                        <a:cubicBezTo>
                          <a:pt x="149087" y="715949"/>
                          <a:pt x="161346" y="734502"/>
                          <a:pt x="176917" y="747423"/>
                        </a:cubicBezTo>
                        <a:cubicBezTo>
                          <a:pt x="192488" y="760344"/>
                          <a:pt x="204747" y="782873"/>
                          <a:pt x="222637" y="791155"/>
                        </a:cubicBezTo>
                        <a:cubicBezTo>
                          <a:pt x="240527" y="799437"/>
                          <a:pt x="262724" y="803413"/>
                          <a:pt x="284259" y="797118"/>
                        </a:cubicBezTo>
                        <a:cubicBezTo>
                          <a:pt x="305794" y="790823"/>
                          <a:pt x="343231" y="772602"/>
                          <a:pt x="351845" y="753386"/>
                        </a:cubicBezTo>
                        <a:cubicBezTo>
                          <a:pt x="360459" y="734171"/>
                          <a:pt x="350520" y="705347"/>
                          <a:pt x="335943" y="681825"/>
                        </a:cubicBezTo>
                        <a:cubicBezTo>
                          <a:pt x="321366" y="658302"/>
                          <a:pt x="286247" y="640081"/>
                          <a:pt x="264381" y="612251"/>
                        </a:cubicBezTo>
                        <a:cubicBezTo>
                          <a:pt x="242515" y="584421"/>
                          <a:pt x="227606" y="554935"/>
                          <a:pt x="204746" y="514847"/>
                        </a:cubicBezTo>
                        <a:cubicBezTo>
                          <a:pt x="181886" y="474759"/>
                          <a:pt x="154057" y="434672"/>
                          <a:pt x="127221" y="371724"/>
                        </a:cubicBezTo>
                        <a:cubicBezTo>
                          <a:pt x="100385" y="308776"/>
                          <a:pt x="64936" y="199114"/>
                          <a:pt x="43732" y="137160"/>
                        </a:cubicBezTo>
                        <a:cubicBezTo>
                          <a:pt x="22528" y="75206"/>
                          <a:pt x="11264" y="37603"/>
                          <a:pt x="0"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Freihandform: Form 54">
                    <a:extLst>
                      <a:ext uri="{FF2B5EF4-FFF2-40B4-BE49-F238E27FC236}">
                        <a16:creationId xmlns:a16="http://schemas.microsoft.com/office/drawing/2014/main" id="{F27EFA96-E524-41D0-B6EF-C1E146EF774D}"/>
                      </a:ext>
                    </a:extLst>
                  </p:cNvPr>
                  <p:cNvSpPr/>
                  <p:nvPr/>
                </p:nvSpPr>
                <p:spPr>
                  <a:xfrm>
                    <a:off x="2598949" y="3930053"/>
                    <a:ext cx="372851" cy="1272714"/>
                  </a:xfrm>
                  <a:custGeom>
                    <a:avLst/>
                    <a:gdLst>
                      <a:gd name="connsiteX0" fmla="*/ 372851 w 372851"/>
                      <a:gd name="connsiteY0" fmla="*/ 1272714 h 1272714"/>
                      <a:gd name="connsiteX1" fmla="*/ 286068 w 372851"/>
                      <a:gd name="connsiteY1" fmla="*/ 1003897 h 1272714"/>
                      <a:gd name="connsiteX2" fmla="*/ 156951 w 372851"/>
                      <a:gd name="connsiteY2" fmla="*/ 599614 h 1272714"/>
                      <a:gd name="connsiteX3" fmla="*/ 127318 w 372851"/>
                      <a:gd name="connsiteY3" fmla="*/ 432397 h 1272714"/>
                      <a:gd name="connsiteX4" fmla="*/ 123084 w 372851"/>
                      <a:gd name="connsiteY4" fmla="*/ 159347 h 1272714"/>
                      <a:gd name="connsiteX5" fmla="*/ 131551 w 372851"/>
                      <a:gd name="connsiteY5" fmla="*/ 15414 h 1272714"/>
                      <a:gd name="connsiteX6" fmla="*/ 63818 w 372851"/>
                      <a:gd name="connsiteY6" fmla="*/ 9064 h 1272714"/>
                      <a:gd name="connsiteX7" fmla="*/ 4551 w 372851"/>
                      <a:gd name="connsiteY7" fmla="*/ 59864 h 1272714"/>
                      <a:gd name="connsiteX8" fmla="*/ 4551 w 372851"/>
                      <a:gd name="connsiteY8" fmla="*/ 125480 h 1272714"/>
                      <a:gd name="connsiteX9" fmla="*/ 8784 w 372851"/>
                      <a:gd name="connsiteY9" fmla="*/ 265180 h 1272714"/>
                      <a:gd name="connsiteX10" fmla="*/ 80751 w 372851"/>
                      <a:gd name="connsiteY10" fmla="*/ 303280 h 1272714"/>
                      <a:gd name="connsiteX11" fmla="*/ 133668 w 372851"/>
                      <a:gd name="connsiteY11" fmla="*/ 256714 h 1272714"/>
                      <a:gd name="connsiteX12" fmla="*/ 241618 w 372851"/>
                      <a:gd name="connsiteY12" fmla="*/ 87380 h 127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2851" h="1272714">
                        <a:moveTo>
                          <a:pt x="372851" y="1272714"/>
                        </a:moveTo>
                        <a:cubicBezTo>
                          <a:pt x="347451" y="1194397"/>
                          <a:pt x="322051" y="1116080"/>
                          <a:pt x="286068" y="1003897"/>
                        </a:cubicBezTo>
                        <a:cubicBezTo>
                          <a:pt x="250085" y="891714"/>
                          <a:pt x="183409" y="694864"/>
                          <a:pt x="156951" y="599614"/>
                        </a:cubicBezTo>
                        <a:cubicBezTo>
                          <a:pt x="130493" y="504364"/>
                          <a:pt x="132963" y="505775"/>
                          <a:pt x="127318" y="432397"/>
                        </a:cubicBezTo>
                        <a:cubicBezTo>
                          <a:pt x="121673" y="359019"/>
                          <a:pt x="122379" y="228844"/>
                          <a:pt x="123084" y="159347"/>
                        </a:cubicBezTo>
                        <a:cubicBezTo>
                          <a:pt x="123789" y="89850"/>
                          <a:pt x="141429" y="40461"/>
                          <a:pt x="131551" y="15414"/>
                        </a:cubicBezTo>
                        <a:cubicBezTo>
                          <a:pt x="121673" y="-9633"/>
                          <a:pt x="84985" y="1656"/>
                          <a:pt x="63818" y="9064"/>
                        </a:cubicBezTo>
                        <a:cubicBezTo>
                          <a:pt x="42651" y="16472"/>
                          <a:pt x="14429" y="40461"/>
                          <a:pt x="4551" y="59864"/>
                        </a:cubicBezTo>
                        <a:cubicBezTo>
                          <a:pt x="-5327" y="79267"/>
                          <a:pt x="3846" y="91261"/>
                          <a:pt x="4551" y="125480"/>
                        </a:cubicBezTo>
                        <a:cubicBezTo>
                          <a:pt x="5256" y="159699"/>
                          <a:pt x="-3916" y="235547"/>
                          <a:pt x="8784" y="265180"/>
                        </a:cubicBezTo>
                        <a:cubicBezTo>
                          <a:pt x="21484" y="294813"/>
                          <a:pt x="59937" y="304691"/>
                          <a:pt x="80751" y="303280"/>
                        </a:cubicBezTo>
                        <a:cubicBezTo>
                          <a:pt x="101565" y="301869"/>
                          <a:pt x="106857" y="292697"/>
                          <a:pt x="133668" y="256714"/>
                        </a:cubicBezTo>
                        <a:cubicBezTo>
                          <a:pt x="160479" y="220731"/>
                          <a:pt x="213749" y="124069"/>
                          <a:pt x="241618" y="8738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3" name="Freihandform: Form 52">
                  <a:extLst>
                    <a:ext uri="{FF2B5EF4-FFF2-40B4-BE49-F238E27FC236}">
                      <a16:creationId xmlns:a16="http://schemas.microsoft.com/office/drawing/2014/main" id="{14B96BF7-98E7-481F-8C51-6F8505672B14}"/>
                    </a:ext>
                  </a:extLst>
                </p:cNvPr>
                <p:cNvSpPr/>
                <p:nvPr/>
              </p:nvSpPr>
              <p:spPr>
                <a:xfrm>
                  <a:off x="2738967" y="3867150"/>
                  <a:ext cx="177800" cy="611717"/>
                </a:xfrm>
                <a:custGeom>
                  <a:avLst/>
                  <a:gdLst>
                    <a:gd name="connsiteX0" fmla="*/ 0 w 177800"/>
                    <a:gd name="connsiteY0" fmla="*/ 611717 h 611717"/>
                    <a:gd name="connsiteX1" fmla="*/ 21166 w 177800"/>
                    <a:gd name="connsiteY1" fmla="*/ 408517 h 611717"/>
                    <a:gd name="connsiteX2" fmla="*/ 99483 w 177800"/>
                    <a:gd name="connsiteY2" fmla="*/ 165100 h 611717"/>
                    <a:gd name="connsiteX3" fmla="*/ 177800 w 177800"/>
                    <a:gd name="connsiteY3" fmla="*/ 0 h 611717"/>
                  </a:gdLst>
                  <a:ahLst/>
                  <a:cxnLst>
                    <a:cxn ang="0">
                      <a:pos x="connsiteX0" y="connsiteY0"/>
                    </a:cxn>
                    <a:cxn ang="0">
                      <a:pos x="connsiteX1" y="connsiteY1"/>
                    </a:cxn>
                    <a:cxn ang="0">
                      <a:pos x="connsiteX2" y="connsiteY2"/>
                    </a:cxn>
                    <a:cxn ang="0">
                      <a:pos x="connsiteX3" y="connsiteY3"/>
                    </a:cxn>
                  </a:cxnLst>
                  <a:rect l="l" t="t" r="r" b="b"/>
                  <a:pathLst>
                    <a:path w="177800" h="611717">
                      <a:moveTo>
                        <a:pt x="0" y="611717"/>
                      </a:moveTo>
                      <a:cubicBezTo>
                        <a:pt x="2293" y="547335"/>
                        <a:pt x="4586" y="482953"/>
                        <a:pt x="21166" y="408517"/>
                      </a:cubicBezTo>
                      <a:cubicBezTo>
                        <a:pt x="37747" y="334081"/>
                        <a:pt x="73377" y="233186"/>
                        <a:pt x="99483" y="165100"/>
                      </a:cubicBezTo>
                      <a:cubicBezTo>
                        <a:pt x="125589" y="97014"/>
                        <a:pt x="154164" y="27517"/>
                        <a:pt x="177800"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3" name="Gruppieren 112">
                <a:extLst>
                  <a:ext uri="{FF2B5EF4-FFF2-40B4-BE49-F238E27FC236}">
                    <a16:creationId xmlns:a16="http://schemas.microsoft.com/office/drawing/2014/main" id="{501647A8-CCD7-4126-872F-DFA4B93D168B}"/>
                  </a:ext>
                </a:extLst>
              </p:cNvPr>
              <p:cNvGrpSpPr/>
              <p:nvPr/>
            </p:nvGrpSpPr>
            <p:grpSpPr>
              <a:xfrm>
                <a:off x="3019455" y="1920555"/>
                <a:ext cx="243440" cy="1313833"/>
                <a:chOff x="3019455" y="1920555"/>
                <a:chExt cx="243440" cy="1313833"/>
              </a:xfrm>
            </p:grpSpPr>
            <p:sp>
              <p:nvSpPr>
                <p:cNvPr id="120" name="Freihandform: Form 47">
                  <a:extLst>
                    <a:ext uri="{FF2B5EF4-FFF2-40B4-BE49-F238E27FC236}">
                      <a16:creationId xmlns:a16="http://schemas.microsoft.com/office/drawing/2014/main" id="{1006E79D-5597-45B4-91CD-87DAD523968C}"/>
                    </a:ext>
                  </a:extLst>
                </p:cNvPr>
                <p:cNvSpPr/>
                <p:nvPr/>
              </p:nvSpPr>
              <p:spPr>
                <a:xfrm>
                  <a:off x="3019455" y="1920555"/>
                  <a:ext cx="146724" cy="1313833"/>
                </a:xfrm>
                <a:custGeom>
                  <a:avLst/>
                  <a:gdLst>
                    <a:gd name="connsiteX0" fmla="*/ 2233 w 162307"/>
                    <a:gd name="connsiteY0" fmla="*/ 1302526 h 1302526"/>
                    <a:gd name="connsiteX1" fmla="*/ 2233 w 162307"/>
                    <a:gd name="connsiteY1" fmla="*/ 1129295 h 1302526"/>
                    <a:gd name="connsiteX2" fmla="*/ 40 w 162307"/>
                    <a:gd name="connsiteY2" fmla="*/ 899050 h 1302526"/>
                    <a:gd name="connsiteX3" fmla="*/ 4425 w 162307"/>
                    <a:gd name="connsiteY3" fmla="*/ 703891 h 1302526"/>
                    <a:gd name="connsiteX4" fmla="*/ 30739 w 162307"/>
                    <a:gd name="connsiteY4" fmla="*/ 438561 h 1302526"/>
                    <a:gd name="connsiteX5" fmla="*/ 89945 w 162307"/>
                    <a:gd name="connsiteY5" fmla="*/ 199545 h 1302526"/>
                    <a:gd name="connsiteX6" fmla="*/ 162307 w 162307"/>
                    <a:gd name="connsiteY6" fmla="*/ 0 h 130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07" h="1302526">
                      <a:moveTo>
                        <a:pt x="2233" y="1302526"/>
                      </a:moveTo>
                      <a:cubicBezTo>
                        <a:pt x="2416" y="1249533"/>
                        <a:pt x="2599" y="1196541"/>
                        <a:pt x="2233" y="1129295"/>
                      </a:cubicBezTo>
                      <a:cubicBezTo>
                        <a:pt x="1867" y="1062049"/>
                        <a:pt x="-325" y="969951"/>
                        <a:pt x="40" y="899050"/>
                      </a:cubicBezTo>
                      <a:cubicBezTo>
                        <a:pt x="405" y="828149"/>
                        <a:pt x="-691" y="780639"/>
                        <a:pt x="4425" y="703891"/>
                      </a:cubicBezTo>
                      <a:cubicBezTo>
                        <a:pt x="9541" y="627143"/>
                        <a:pt x="16486" y="522619"/>
                        <a:pt x="30739" y="438561"/>
                      </a:cubicBezTo>
                      <a:cubicBezTo>
                        <a:pt x="44992" y="354503"/>
                        <a:pt x="68017" y="272638"/>
                        <a:pt x="89945" y="199545"/>
                      </a:cubicBezTo>
                      <a:cubicBezTo>
                        <a:pt x="111873" y="126452"/>
                        <a:pt x="147688" y="16080"/>
                        <a:pt x="162307"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Freihandform: Form 48">
                  <a:extLst>
                    <a:ext uri="{FF2B5EF4-FFF2-40B4-BE49-F238E27FC236}">
                      <a16:creationId xmlns:a16="http://schemas.microsoft.com/office/drawing/2014/main" id="{30083893-8B90-4F6B-8FF3-B0F313B1DAB0}"/>
                    </a:ext>
                  </a:extLst>
                </p:cNvPr>
                <p:cNvSpPr/>
                <p:nvPr/>
              </p:nvSpPr>
              <p:spPr>
                <a:xfrm>
                  <a:off x="3026072" y="1962561"/>
                  <a:ext cx="236823" cy="644685"/>
                </a:xfrm>
                <a:custGeom>
                  <a:avLst/>
                  <a:gdLst>
                    <a:gd name="connsiteX0" fmla="*/ 0 w 236823"/>
                    <a:gd name="connsiteY0" fmla="*/ 644685 h 644685"/>
                    <a:gd name="connsiteX1" fmla="*/ 63591 w 236823"/>
                    <a:gd name="connsiteY1" fmla="*/ 353042 h 644685"/>
                    <a:gd name="connsiteX2" fmla="*/ 175424 w 236823"/>
                    <a:gd name="connsiteY2" fmla="*/ 111833 h 644685"/>
                    <a:gd name="connsiteX3" fmla="*/ 236823 w 236823"/>
                    <a:gd name="connsiteY3" fmla="*/ 0 h 644685"/>
                  </a:gdLst>
                  <a:ahLst/>
                  <a:cxnLst>
                    <a:cxn ang="0">
                      <a:pos x="connsiteX0" y="connsiteY0"/>
                    </a:cxn>
                    <a:cxn ang="0">
                      <a:pos x="connsiteX1" y="connsiteY1"/>
                    </a:cxn>
                    <a:cxn ang="0">
                      <a:pos x="connsiteX2" y="connsiteY2"/>
                    </a:cxn>
                    <a:cxn ang="0">
                      <a:pos x="connsiteX3" y="connsiteY3"/>
                    </a:cxn>
                  </a:cxnLst>
                  <a:rect l="l" t="t" r="r" b="b"/>
                  <a:pathLst>
                    <a:path w="236823" h="644685">
                      <a:moveTo>
                        <a:pt x="0" y="644685"/>
                      </a:moveTo>
                      <a:cubicBezTo>
                        <a:pt x="17177" y="543268"/>
                        <a:pt x="34354" y="441851"/>
                        <a:pt x="63591" y="353042"/>
                      </a:cubicBezTo>
                      <a:cubicBezTo>
                        <a:pt x="92828" y="264233"/>
                        <a:pt x="146552" y="170673"/>
                        <a:pt x="175424" y="111833"/>
                      </a:cubicBezTo>
                      <a:cubicBezTo>
                        <a:pt x="204296" y="52993"/>
                        <a:pt x="220559" y="26496"/>
                        <a:pt x="236823"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4" name="Freihandform: Form 36">
                <a:extLst>
                  <a:ext uri="{FF2B5EF4-FFF2-40B4-BE49-F238E27FC236}">
                    <a16:creationId xmlns:a16="http://schemas.microsoft.com/office/drawing/2014/main" id="{B823707E-F43F-4F31-8FC6-47B68430C695}"/>
                  </a:ext>
                </a:extLst>
              </p:cNvPr>
              <p:cNvSpPr/>
              <p:nvPr/>
            </p:nvSpPr>
            <p:spPr>
              <a:xfrm>
                <a:off x="2905760" y="3231355"/>
                <a:ext cx="117772" cy="644685"/>
              </a:xfrm>
              <a:custGeom>
                <a:avLst/>
                <a:gdLst>
                  <a:gd name="connsiteX0" fmla="*/ 0 w 111760"/>
                  <a:gd name="connsiteY0" fmla="*/ 642620 h 642620"/>
                  <a:gd name="connsiteX1" fmla="*/ 53340 w 111760"/>
                  <a:gd name="connsiteY1" fmla="*/ 508000 h 642620"/>
                  <a:gd name="connsiteX2" fmla="*/ 96520 w 111760"/>
                  <a:gd name="connsiteY2" fmla="*/ 304800 h 642620"/>
                  <a:gd name="connsiteX3" fmla="*/ 111760 w 111760"/>
                  <a:gd name="connsiteY3" fmla="*/ 0 h 642620"/>
                </a:gdLst>
                <a:ahLst/>
                <a:cxnLst>
                  <a:cxn ang="0">
                    <a:pos x="connsiteX0" y="connsiteY0"/>
                  </a:cxn>
                  <a:cxn ang="0">
                    <a:pos x="connsiteX1" y="connsiteY1"/>
                  </a:cxn>
                  <a:cxn ang="0">
                    <a:pos x="connsiteX2" y="connsiteY2"/>
                  </a:cxn>
                  <a:cxn ang="0">
                    <a:pos x="connsiteX3" y="connsiteY3"/>
                  </a:cxn>
                </a:cxnLst>
                <a:rect l="l" t="t" r="r" b="b"/>
                <a:pathLst>
                  <a:path w="111760" h="642620">
                    <a:moveTo>
                      <a:pt x="0" y="642620"/>
                    </a:moveTo>
                    <a:cubicBezTo>
                      <a:pt x="18626" y="603461"/>
                      <a:pt x="37253" y="564303"/>
                      <a:pt x="53340" y="508000"/>
                    </a:cubicBezTo>
                    <a:cubicBezTo>
                      <a:pt x="69427" y="451697"/>
                      <a:pt x="86783" y="389467"/>
                      <a:pt x="96520" y="304800"/>
                    </a:cubicBezTo>
                    <a:cubicBezTo>
                      <a:pt x="106257" y="220133"/>
                      <a:pt x="109008" y="110066"/>
                      <a:pt x="111760"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Freihandform: Form 42">
                <a:extLst>
                  <a:ext uri="{FF2B5EF4-FFF2-40B4-BE49-F238E27FC236}">
                    <a16:creationId xmlns:a16="http://schemas.microsoft.com/office/drawing/2014/main" id="{13BC930D-4976-4017-A82D-036BC2C940A8}"/>
                  </a:ext>
                </a:extLst>
              </p:cNvPr>
              <p:cNvSpPr/>
              <p:nvPr/>
            </p:nvSpPr>
            <p:spPr>
              <a:xfrm>
                <a:off x="3253740" y="1479383"/>
                <a:ext cx="2606040" cy="496737"/>
              </a:xfrm>
              <a:custGeom>
                <a:avLst/>
                <a:gdLst>
                  <a:gd name="connsiteX0" fmla="*/ 0 w 2606040"/>
                  <a:gd name="connsiteY0" fmla="*/ 496737 h 496737"/>
                  <a:gd name="connsiteX1" fmla="*/ 114300 w 2606040"/>
                  <a:gd name="connsiteY1" fmla="*/ 326557 h 496737"/>
                  <a:gd name="connsiteX2" fmla="*/ 243840 w 2606040"/>
                  <a:gd name="connsiteY2" fmla="*/ 197017 h 496737"/>
                  <a:gd name="connsiteX3" fmla="*/ 403860 w 2606040"/>
                  <a:gd name="connsiteY3" fmla="*/ 105577 h 496737"/>
                  <a:gd name="connsiteX4" fmla="*/ 601980 w 2606040"/>
                  <a:gd name="connsiteY4" fmla="*/ 34457 h 496737"/>
                  <a:gd name="connsiteX5" fmla="*/ 784860 w 2606040"/>
                  <a:gd name="connsiteY5" fmla="*/ 3977 h 496737"/>
                  <a:gd name="connsiteX6" fmla="*/ 952500 w 2606040"/>
                  <a:gd name="connsiteY6" fmla="*/ 9057 h 496737"/>
                  <a:gd name="connsiteX7" fmla="*/ 1143000 w 2606040"/>
                  <a:gd name="connsiteY7" fmla="*/ 82717 h 496737"/>
                  <a:gd name="connsiteX8" fmla="*/ 1292860 w 2606040"/>
                  <a:gd name="connsiteY8" fmla="*/ 163997 h 496737"/>
                  <a:gd name="connsiteX9" fmla="*/ 1414780 w 2606040"/>
                  <a:gd name="connsiteY9" fmla="*/ 227497 h 496737"/>
                  <a:gd name="connsiteX10" fmla="*/ 1539240 w 2606040"/>
                  <a:gd name="connsiteY10" fmla="*/ 283377 h 496737"/>
                  <a:gd name="connsiteX11" fmla="*/ 1640840 w 2606040"/>
                  <a:gd name="connsiteY11" fmla="*/ 313857 h 496737"/>
                  <a:gd name="connsiteX12" fmla="*/ 1811020 w 2606040"/>
                  <a:gd name="connsiteY12" fmla="*/ 359577 h 496737"/>
                  <a:gd name="connsiteX13" fmla="*/ 2021840 w 2606040"/>
                  <a:gd name="connsiteY13" fmla="*/ 377357 h 496737"/>
                  <a:gd name="connsiteX14" fmla="*/ 2212340 w 2606040"/>
                  <a:gd name="connsiteY14" fmla="*/ 367197 h 496737"/>
                  <a:gd name="connsiteX15" fmla="*/ 2410460 w 2606040"/>
                  <a:gd name="connsiteY15" fmla="*/ 377357 h 496737"/>
                  <a:gd name="connsiteX16" fmla="*/ 2606040 w 2606040"/>
                  <a:gd name="connsiteY16" fmla="*/ 425617 h 49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6040" h="496737">
                    <a:moveTo>
                      <a:pt x="0" y="496737"/>
                    </a:moveTo>
                    <a:cubicBezTo>
                      <a:pt x="36830" y="436623"/>
                      <a:pt x="73660" y="376510"/>
                      <a:pt x="114300" y="326557"/>
                    </a:cubicBezTo>
                    <a:cubicBezTo>
                      <a:pt x="154940" y="276604"/>
                      <a:pt x="195580" y="233847"/>
                      <a:pt x="243840" y="197017"/>
                    </a:cubicBezTo>
                    <a:cubicBezTo>
                      <a:pt x="292100" y="160187"/>
                      <a:pt x="344170" y="132670"/>
                      <a:pt x="403860" y="105577"/>
                    </a:cubicBezTo>
                    <a:cubicBezTo>
                      <a:pt x="463550" y="78484"/>
                      <a:pt x="538480" y="51390"/>
                      <a:pt x="601980" y="34457"/>
                    </a:cubicBezTo>
                    <a:cubicBezTo>
                      <a:pt x="665480" y="17524"/>
                      <a:pt x="726440" y="8210"/>
                      <a:pt x="784860" y="3977"/>
                    </a:cubicBezTo>
                    <a:cubicBezTo>
                      <a:pt x="843280" y="-256"/>
                      <a:pt x="892810" y="-4066"/>
                      <a:pt x="952500" y="9057"/>
                    </a:cubicBezTo>
                    <a:cubicBezTo>
                      <a:pt x="1012190" y="22180"/>
                      <a:pt x="1086273" y="56894"/>
                      <a:pt x="1143000" y="82717"/>
                    </a:cubicBezTo>
                    <a:cubicBezTo>
                      <a:pt x="1199727" y="108540"/>
                      <a:pt x="1247563" y="139867"/>
                      <a:pt x="1292860" y="163997"/>
                    </a:cubicBezTo>
                    <a:cubicBezTo>
                      <a:pt x="1338157" y="188127"/>
                      <a:pt x="1373717" y="207600"/>
                      <a:pt x="1414780" y="227497"/>
                    </a:cubicBezTo>
                    <a:cubicBezTo>
                      <a:pt x="1455843" y="247394"/>
                      <a:pt x="1501563" y="268984"/>
                      <a:pt x="1539240" y="283377"/>
                    </a:cubicBezTo>
                    <a:cubicBezTo>
                      <a:pt x="1576917" y="297770"/>
                      <a:pt x="1595543" y="301157"/>
                      <a:pt x="1640840" y="313857"/>
                    </a:cubicBezTo>
                    <a:cubicBezTo>
                      <a:pt x="1686137" y="326557"/>
                      <a:pt x="1747520" y="348994"/>
                      <a:pt x="1811020" y="359577"/>
                    </a:cubicBezTo>
                    <a:cubicBezTo>
                      <a:pt x="1874520" y="370160"/>
                      <a:pt x="1954953" y="376087"/>
                      <a:pt x="2021840" y="377357"/>
                    </a:cubicBezTo>
                    <a:cubicBezTo>
                      <a:pt x="2088727" y="378627"/>
                      <a:pt x="2147570" y="367197"/>
                      <a:pt x="2212340" y="367197"/>
                    </a:cubicBezTo>
                    <a:cubicBezTo>
                      <a:pt x="2277110" y="367197"/>
                      <a:pt x="2344843" y="367620"/>
                      <a:pt x="2410460" y="377357"/>
                    </a:cubicBezTo>
                    <a:cubicBezTo>
                      <a:pt x="2476077" y="387094"/>
                      <a:pt x="2541058" y="406355"/>
                      <a:pt x="2606040" y="425617"/>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Freihandform: Form 43">
                <a:extLst>
                  <a:ext uri="{FF2B5EF4-FFF2-40B4-BE49-F238E27FC236}">
                    <a16:creationId xmlns:a16="http://schemas.microsoft.com/office/drawing/2014/main" id="{7A6F122B-03CA-4997-8D41-6C134E872967}"/>
                  </a:ext>
                </a:extLst>
              </p:cNvPr>
              <p:cNvSpPr/>
              <p:nvPr/>
            </p:nvSpPr>
            <p:spPr>
              <a:xfrm>
                <a:off x="3162300" y="1420061"/>
                <a:ext cx="1092200" cy="495099"/>
              </a:xfrm>
              <a:custGeom>
                <a:avLst/>
                <a:gdLst>
                  <a:gd name="connsiteX0" fmla="*/ 0 w 1092200"/>
                  <a:gd name="connsiteY0" fmla="*/ 495099 h 495099"/>
                  <a:gd name="connsiteX1" fmla="*/ 78740 w 1092200"/>
                  <a:gd name="connsiteY1" fmla="*/ 299519 h 495099"/>
                  <a:gd name="connsiteX2" fmla="*/ 208280 w 1092200"/>
                  <a:gd name="connsiteY2" fmla="*/ 162359 h 495099"/>
                  <a:gd name="connsiteX3" fmla="*/ 350520 w 1092200"/>
                  <a:gd name="connsiteY3" fmla="*/ 103939 h 495099"/>
                  <a:gd name="connsiteX4" fmla="*/ 444500 w 1092200"/>
                  <a:gd name="connsiteY4" fmla="*/ 60759 h 495099"/>
                  <a:gd name="connsiteX5" fmla="*/ 556260 w 1092200"/>
                  <a:gd name="connsiteY5" fmla="*/ 4879 h 495099"/>
                  <a:gd name="connsiteX6" fmla="*/ 744220 w 1092200"/>
                  <a:gd name="connsiteY6" fmla="*/ 4879 h 495099"/>
                  <a:gd name="connsiteX7" fmla="*/ 891540 w 1092200"/>
                  <a:gd name="connsiteY7" fmla="*/ 22659 h 495099"/>
                  <a:gd name="connsiteX8" fmla="*/ 1092200 w 1092200"/>
                  <a:gd name="connsiteY8" fmla="*/ 75999 h 49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495099">
                    <a:moveTo>
                      <a:pt x="0" y="495099"/>
                    </a:moveTo>
                    <a:cubicBezTo>
                      <a:pt x="22013" y="425037"/>
                      <a:pt x="44027" y="354976"/>
                      <a:pt x="78740" y="299519"/>
                    </a:cubicBezTo>
                    <a:cubicBezTo>
                      <a:pt x="113453" y="244062"/>
                      <a:pt x="162983" y="194956"/>
                      <a:pt x="208280" y="162359"/>
                    </a:cubicBezTo>
                    <a:cubicBezTo>
                      <a:pt x="253577" y="129762"/>
                      <a:pt x="311150" y="120872"/>
                      <a:pt x="350520" y="103939"/>
                    </a:cubicBezTo>
                    <a:cubicBezTo>
                      <a:pt x="389890" y="87006"/>
                      <a:pt x="410210" y="77269"/>
                      <a:pt x="444500" y="60759"/>
                    </a:cubicBezTo>
                    <a:cubicBezTo>
                      <a:pt x="478790" y="44249"/>
                      <a:pt x="506307" y="14192"/>
                      <a:pt x="556260" y="4879"/>
                    </a:cubicBezTo>
                    <a:cubicBezTo>
                      <a:pt x="606213" y="-4434"/>
                      <a:pt x="688340" y="1916"/>
                      <a:pt x="744220" y="4879"/>
                    </a:cubicBezTo>
                    <a:cubicBezTo>
                      <a:pt x="800100" y="7842"/>
                      <a:pt x="833543" y="10806"/>
                      <a:pt x="891540" y="22659"/>
                    </a:cubicBezTo>
                    <a:cubicBezTo>
                      <a:pt x="949537" y="34512"/>
                      <a:pt x="1020868" y="55255"/>
                      <a:pt x="1092200" y="75999"/>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Freihandform: Form 44">
                <a:extLst>
                  <a:ext uri="{FF2B5EF4-FFF2-40B4-BE49-F238E27FC236}">
                    <a16:creationId xmlns:a16="http://schemas.microsoft.com/office/drawing/2014/main" id="{13DD2CA0-D902-4667-A6A0-15EF63D05059}"/>
                  </a:ext>
                </a:extLst>
              </p:cNvPr>
              <p:cNvSpPr/>
              <p:nvPr/>
            </p:nvSpPr>
            <p:spPr>
              <a:xfrm>
                <a:off x="5857240" y="1907540"/>
                <a:ext cx="1991360" cy="1572260"/>
              </a:xfrm>
              <a:custGeom>
                <a:avLst/>
                <a:gdLst>
                  <a:gd name="connsiteX0" fmla="*/ 0 w 1991360"/>
                  <a:gd name="connsiteY0" fmla="*/ 0 h 1572260"/>
                  <a:gd name="connsiteX1" fmla="*/ 144780 w 1991360"/>
                  <a:gd name="connsiteY1" fmla="*/ 38100 h 1572260"/>
                  <a:gd name="connsiteX2" fmla="*/ 381000 w 1991360"/>
                  <a:gd name="connsiteY2" fmla="*/ 149860 h 1572260"/>
                  <a:gd name="connsiteX3" fmla="*/ 723900 w 1991360"/>
                  <a:gd name="connsiteY3" fmla="*/ 355600 h 1572260"/>
                  <a:gd name="connsiteX4" fmla="*/ 1018540 w 1991360"/>
                  <a:gd name="connsiteY4" fmla="*/ 563880 h 1572260"/>
                  <a:gd name="connsiteX5" fmla="*/ 1315720 w 1991360"/>
                  <a:gd name="connsiteY5" fmla="*/ 828040 h 1572260"/>
                  <a:gd name="connsiteX6" fmla="*/ 1623060 w 1991360"/>
                  <a:gd name="connsiteY6" fmla="*/ 1122680 h 1572260"/>
                  <a:gd name="connsiteX7" fmla="*/ 1892300 w 1991360"/>
                  <a:gd name="connsiteY7" fmla="*/ 1442720 h 1572260"/>
                  <a:gd name="connsiteX8" fmla="*/ 1991360 w 1991360"/>
                  <a:gd name="connsiteY8" fmla="*/ 1572260 h 157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360" h="1572260">
                    <a:moveTo>
                      <a:pt x="0" y="0"/>
                    </a:moveTo>
                    <a:cubicBezTo>
                      <a:pt x="40640" y="6561"/>
                      <a:pt x="81280" y="13123"/>
                      <a:pt x="144780" y="38100"/>
                    </a:cubicBezTo>
                    <a:cubicBezTo>
                      <a:pt x="208280" y="63077"/>
                      <a:pt x="284480" y="96943"/>
                      <a:pt x="381000" y="149860"/>
                    </a:cubicBezTo>
                    <a:cubicBezTo>
                      <a:pt x="477520" y="202777"/>
                      <a:pt x="617644" y="286597"/>
                      <a:pt x="723900" y="355600"/>
                    </a:cubicBezTo>
                    <a:cubicBezTo>
                      <a:pt x="830156" y="424603"/>
                      <a:pt x="919903" y="485140"/>
                      <a:pt x="1018540" y="563880"/>
                    </a:cubicBezTo>
                    <a:cubicBezTo>
                      <a:pt x="1117177" y="642620"/>
                      <a:pt x="1214967" y="734907"/>
                      <a:pt x="1315720" y="828040"/>
                    </a:cubicBezTo>
                    <a:cubicBezTo>
                      <a:pt x="1416473" y="921173"/>
                      <a:pt x="1526963" y="1020233"/>
                      <a:pt x="1623060" y="1122680"/>
                    </a:cubicBezTo>
                    <a:cubicBezTo>
                      <a:pt x="1719157" y="1225127"/>
                      <a:pt x="1830917" y="1367790"/>
                      <a:pt x="1892300" y="1442720"/>
                    </a:cubicBezTo>
                    <a:cubicBezTo>
                      <a:pt x="1953683" y="1517650"/>
                      <a:pt x="1972521" y="1544955"/>
                      <a:pt x="1991360" y="157226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Freihandform: Form 45">
                <a:extLst>
                  <a:ext uri="{FF2B5EF4-FFF2-40B4-BE49-F238E27FC236}">
                    <a16:creationId xmlns:a16="http://schemas.microsoft.com/office/drawing/2014/main" id="{5CBC6DD1-4C87-4832-8EAF-1B059A2DB3EA}"/>
                  </a:ext>
                </a:extLst>
              </p:cNvPr>
              <p:cNvSpPr/>
              <p:nvPr/>
            </p:nvSpPr>
            <p:spPr>
              <a:xfrm>
                <a:off x="7843520" y="3479800"/>
                <a:ext cx="970280" cy="1393259"/>
              </a:xfrm>
              <a:custGeom>
                <a:avLst/>
                <a:gdLst>
                  <a:gd name="connsiteX0" fmla="*/ 0 w 970280"/>
                  <a:gd name="connsiteY0" fmla="*/ 0 h 1393259"/>
                  <a:gd name="connsiteX1" fmla="*/ 154940 w 970280"/>
                  <a:gd name="connsiteY1" fmla="*/ 226060 h 1393259"/>
                  <a:gd name="connsiteX2" fmla="*/ 307340 w 970280"/>
                  <a:gd name="connsiteY2" fmla="*/ 490220 h 1393259"/>
                  <a:gd name="connsiteX3" fmla="*/ 452120 w 970280"/>
                  <a:gd name="connsiteY3" fmla="*/ 843280 h 1393259"/>
                  <a:gd name="connsiteX4" fmla="*/ 530860 w 970280"/>
                  <a:gd name="connsiteY4" fmla="*/ 1084580 h 1393259"/>
                  <a:gd name="connsiteX5" fmla="*/ 586740 w 970280"/>
                  <a:gd name="connsiteY5" fmla="*/ 1300480 h 1393259"/>
                  <a:gd name="connsiteX6" fmla="*/ 553720 w 970280"/>
                  <a:gd name="connsiteY6" fmla="*/ 1384300 h 1393259"/>
                  <a:gd name="connsiteX7" fmla="*/ 462280 w 970280"/>
                  <a:gd name="connsiteY7" fmla="*/ 1384300 h 1393259"/>
                  <a:gd name="connsiteX8" fmla="*/ 363220 w 970280"/>
                  <a:gd name="connsiteY8" fmla="*/ 1325880 h 1393259"/>
                  <a:gd name="connsiteX9" fmla="*/ 355600 w 970280"/>
                  <a:gd name="connsiteY9" fmla="*/ 1287780 h 1393259"/>
                  <a:gd name="connsiteX10" fmla="*/ 391160 w 970280"/>
                  <a:gd name="connsiteY10" fmla="*/ 1257300 h 1393259"/>
                  <a:gd name="connsiteX11" fmla="*/ 444500 w 970280"/>
                  <a:gd name="connsiteY11" fmla="*/ 1257300 h 1393259"/>
                  <a:gd name="connsiteX12" fmla="*/ 571500 w 970280"/>
                  <a:gd name="connsiteY12" fmla="*/ 1303020 h 1393259"/>
                  <a:gd name="connsiteX13" fmla="*/ 711200 w 970280"/>
                  <a:gd name="connsiteY13" fmla="*/ 1343660 h 1393259"/>
                  <a:gd name="connsiteX14" fmla="*/ 916940 w 970280"/>
                  <a:gd name="connsiteY14" fmla="*/ 1330960 h 1393259"/>
                  <a:gd name="connsiteX15" fmla="*/ 970280 w 970280"/>
                  <a:gd name="connsiteY15" fmla="*/ 1325880 h 139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0280" h="1393259">
                    <a:moveTo>
                      <a:pt x="0" y="0"/>
                    </a:moveTo>
                    <a:cubicBezTo>
                      <a:pt x="51858" y="72178"/>
                      <a:pt x="103717" y="144357"/>
                      <a:pt x="154940" y="226060"/>
                    </a:cubicBezTo>
                    <a:cubicBezTo>
                      <a:pt x="206163" y="307763"/>
                      <a:pt x="257810" y="387350"/>
                      <a:pt x="307340" y="490220"/>
                    </a:cubicBezTo>
                    <a:cubicBezTo>
                      <a:pt x="356870" y="593090"/>
                      <a:pt x="414867" y="744220"/>
                      <a:pt x="452120" y="843280"/>
                    </a:cubicBezTo>
                    <a:cubicBezTo>
                      <a:pt x="489373" y="942340"/>
                      <a:pt x="508423" y="1008380"/>
                      <a:pt x="530860" y="1084580"/>
                    </a:cubicBezTo>
                    <a:cubicBezTo>
                      <a:pt x="553297" y="1160780"/>
                      <a:pt x="582930" y="1250527"/>
                      <a:pt x="586740" y="1300480"/>
                    </a:cubicBezTo>
                    <a:cubicBezTo>
                      <a:pt x="590550" y="1350433"/>
                      <a:pt x="574463" y="1370330"/>
                      <a:pt x="553720" y="1384300"/>
                    </a:cubicBezTo>
                    <a:cubicBezTo>
                      <a:pt x="532977" y="1398270"/>
                      <a:pt x="494030" y="1394037"/>
                      <a:pt x="462280" y="1384300"/>
                    </a:cubicBezTo>
                    <a:cubicBezTo>
                      <a:pt x="430530" y="1374563"/>
                      <a:pt x="381000" y="1341967"/>
                      <a:pt x="363220" y="1325880"/>
                    </a:cubicBezTo>
                    <a:cubicBezTo>
                      <a:pt x="345440" y="1309793"/>
                      <a:pt x="350943" y="1299210"/>
                      <a:pt x="355600" y="1287780"/>
                    </a:cubicBezTo>
                    <a:cubicBezTo>
                      <a:pt x="360257" y="1276350"/>
                      <a:pt x="376343" y="1262380"/>
                      <a:pt x="391160" y="1257300"/>
                    </a:cubicBezTo>
                    <a:cubicBezTo>
                      <a:pt x="405977" y="1252220"/>
                      <a:pt x="414443" y="1249680"/>
                      <a:pt x="444500" y="1257300"/>
                    </a:cubicBezTo>
                    <a:cubicBezTo>
                      <a:pt x="474557" y="1264920"/>
                      <a:pt x="527050" y="1288627"/>
                      <a:pt x="571500" y="1303020"/>
                    </a:cubicBezTo>
                    <a:cubicBezTo>
                      <a:pt x="615950" y="1317413"/>
                      <a:pt x="653627" y="1339003"/>
                      <a:pt x="711200" y="1343660"/>
                    </a:cubicBezTo>
                    <a:cubicBezTo>
                      <a:pt x="768773" y="1348317"/>
                      <a:pt x="873760" y="1333923"/>
                      <a:pt x="916940" y="1330960"/>
                    </a:cubicBezTo>
                    <a:cubicBezTo>
                      <a:pt x="960120" y="1327997"/>
                      <a:pt x="965200" y="1326938"/>
                      <a:pt x="970280" y="132588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ihandform: Form 46">
                <a:extLst>
                  <a:ext uri="{FF2B5EF4-FFF2-40B4-BE49-F238E27FC236}">
                    <a16:creationId xmlns:a16="http://schemas.microsoft.com/office/drawing/2014/main" id="{34536FA9-1D67-4E00-AE56-01397FDC104F}"/>
                  </a:ext>
                </a:extLst>
              </p:cNvPr>
              <p:cNvSpPr/>
              <p:nvPr/>
            </p:nvSpPr>
            <p:spPr>
              <a:xfrm>
                <a:off x="8354060" y="4503420"/>
                <a:ext cx="452120" cy="297180"/>
              </a:xfrm>
              <a:custGeom>
                <a:avLst/>
                <a:gdLst>
                  <a:gd name="connsiteX0" fmla="*/ 0 w 452120"/>
                  <a:gd name="connsiteY0" fmla="*/ 0 h 297180"/>
                  <a:gd name="connsiteX1" fmla="*/ 93980 w 452120"/>
                  <a:gd name="connsiteY1" fmla="*/ 137160 h 297180"/>
                  <a:gd name="connsiteX2" fmla="*/ 215900 w 452120"/>
                  <a:gd name="connsiteY2" fmla="*/ 175260 h 297180"/>
                  <a:gd name="connsiteX3" fmla="*/ 307340 w 452120"/>
                  <a:gd name="connsiteY3" fmla="*/ 241300 h 297180"/>
                  <a:gd name="connsiteX4" fmla="*/ 381000 w 452120"/>
                  <a:gd name="connsiteY4" fmla="*/ 287020 h 297180"/>
                  <a:gd name="connsiteX5" fmla="*/ 452120 w 452120"/>
                  <a:gd name="connsiteY5" fmla="*/ 297180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120" h="297180">
                    <a:moveTo>
                      <a:pt x="0" y="0"/>
                    </a:moveTo>
                    <a:cubicBezTo>
                      <a:pt x="28998" y="53975"/>
                      <a:pt x="57997" y="107950"/>
                      <a:pt x="93980" y="137160"/>
                    </a:cubicBezTo>
                    <a:cubicBezTo>
                      <a:pt x="129963" y="166370"/>
                      <a:pt x="180340" y="157903"/>
                      <a:pt x="215900" y="175260"/>
                    </a:cubicBezTo>
                    <a:cubicBezTo>
                      <a:pt x="251460" y="192617"/>
                      <a:pt x="279823" y="222673"/>
                      <a:pt x="307340" y="241300"/>
                    </a:cubicBezTo>
                    <a:cubicBezTo>
                      <a:pt x="334857" y="259927"/>
                      <a:pt x="356870" y="277707"/>
                      <a:pt x="381000" y="287020"/>
                    </a:cubicBezTo>
                    <a:cubicBezTo>
                      <a:pt x="405130" y="296333"/>
                      <a:pt x="438574" y="296333"/>
                      <a:pt x="452120" y="29718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2" name="Gruppieren 71">
              <a:extLst>
                <a:ext uri="{FF2B5EF4-FFF2-40B4-BE49-F238E27FC236}">
                  <a16:creationId xmlns:a16="http://schemas.microsoft.com/office/drawing/2014/main" id="{DA4C9AF1-1166-4A06-A71A-A69262257E5B}"/>
                </a:ext>
              </a:extLst>
            </p:cNvPr>
            <p:cNvGrpSpPr/>
            <p:nvPr/>
          </p:nvGrpSpPr>
          <p:grpSpPr>
            <a:xfrm>
              <a:off x="3319463" y="5910263"/>
              <a:ext cx="584200" cy="457200"/>
              <a:chOff x="3319463" y="5910263"/>
              <a:chExt cx="584200" cy="457200"/>
            </a:xfrm>
          </p:grpSpPr>
          <p:sp>
            <p:nvSpPr>
              <p:cNvPr id="110" name="Freihandform: Form 6">
                <a:extLst>
                  <a:ext uri="{FF2B5EF4-FFF2-40B4-BE49-F238E27FC236}">
                    <a16:creationId xmlns:a16="http://schemas.microsoft.com/office/drawing/2014/main" id="{6B5D62FF-2B36-4C50-AA66-E6FAD364C719}"/>
                  </a:ext>
                </a:extLst>
              </p:cNvPr>
              <p:cNvSpPr/>
              <p:nvPr/>
            </p:nvSpPr>
            <p:spPr>
              <a:xfrm>
                <a:off x="3319463" y="5910263"/>
                <a:ext cx="584200" cy="457200"/>
              </a:xfrm>
              <a:custGeom>
                <a:avLst/>
                <a:gdLst>
                  <a:gd name="connsiteX0" fmla="*/ 584200 w 584200"/>
                  <a:gd name="connsiteY0" fmla="*/ 457200 h 457200"/>
                  <a:gd name="connsiteX1" fmla="*/ 496887 w 584200"/>
                  <a:gd name="connsiteY1" fmla="*/ 365125 h 457200"/>
                  <a:gd name="connsiteX2" fmla="*/ 379412 w 584200"/>
                  <a:gd name="connsiteY2" fmla="*/ 217487 h 457200"/>
                  <a:gd name="connsiteX3" fmla="*/ 339725 w 584200"/>
                  <a:gd name="connsiteY3" fmla="*/ 173037 h 457200"/>
                  <a:gd name="connsiteX4" fmla="*/ 293687 w 584200"/>
                  <a:gd name="connsiteY4" fmla="*/ 146050 h 457200"/>
                  <a:gd name="connsiteX5" fmla="*/ 217487 w 584200"/>
                  <a:gd name="connsiteY5" fmla="*/ 117475 h 457200"/>
                  <a:gd name="connsiteX6" fmla="*/ 161925 w 584200"/>
                  <a:gd name="connsiteY6" fmla="*/ 95250 h 457200"/>
                  <a:gd name="connsiteX7" fmla="*/ 87312 w 584200"/>
                  <a:gd name="connsiteY7" fmla="*/ 57150 h 457200"/>
                  <a:gd name="connsiteX8" fmla="*/ 25400 w 584200"/>
                  <a:gd name="connsiteY8" fmla="*/ 23812 h 457200"/>
                  <a:gd name="connsiteX9" fmla="*/ 0 w 5842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0" h="457200">
                    <a:moveTo>
                      <a:pt x="584200" y="457200"/>
                    </a:moveTo>
                    <a:cubicBezTo>
                      <a:pt x="557609" y="431138"/>
                      <a:pt x="531018" y="405077"/>
                      <a:pt x="496887" y="365125"/>
                    </a:cubicBezTo>
                    <a:cubicBezTo>
                      <a:pt x="462756" y="325173"/>
                      <a:pt x="405606" y="249502"/>
                      <a:pt x="379412" y="217487"/>
                    </a:cubicBezTo>
                    <a:cubicBezTo>
                      <a:pt x="353218" y="185472"/>
                      <a:pt x="354012" y="184943"/>
                      <a:pt x="339725" y="173037"/>
                    </a:cubicBezTo>
                    <a:cubicBezTo>
                      <a:pt x="325438" y="161131"/>
                      <a:pt x="314060" y="155310"/>
                      <a:pt x="293687" y="146050"/>
                    </a:cubicBezTo>
                    <a:cubicBezTo>
                      <a:pt x="273314" y="136790"/>
                      <a:pt x="239447" y="125942"/>
                      <a:pt x="217487" y="117475"/>
                    </a:cubicBezTo>
                    <a:cubicBezTo>
                      <a:pt x="195527" y="109008"/>
                      <a:pt x="183621" y="105304"/>
                      <a:pt x="161925" y="95250"/>
                    </a:cubicBezTo>
                    <a:cubicBezTo>
                      <a:pt x="140229" y="85196"/>
                      <a:pt x="110066" y="69056"/>
                      <a:pt x="87312" y="57150"/>
                    </a:cubicBezTo>
                    <a:cubicBezTo>
                      <a:pt x="64558" y="45244"/>
                      <a:pt x="39952" y="33337"/>
                      <a:pt x="25400" y="23812"/>
                    </a:cubicBezTo>
                    <a:cubicBezTo>
                      <a:pt x="10848" y="14287"/>
                      <a:pt x="1323" y="1852"/>
                      <a:pt x="0" y="0"/>
                    </a:cubicBezTo>
                  </a:path>
                </a:pathLst>
              </a:cu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Freihandform: Form 9">
                <a:extLst>
                  <a:ext uri="{FF2B5EF4-FFF2-40B4-BE49-F238E27FC236}">
                    <a16:creationId xmlns:a16="http://schemas.microsoft.com/office/drawing/2014/main" id="{CBE0309B-F708-450B-BC2F-A0523448F2C0}"/>
                  </a:ext>
                </a:extLst>
              </p:cNvPr>
              <p:cNvSpPr/>
              <p:nvPr/>
            </p:nvSpPr>
            <p:spPr>
              <a:xfrm>
                <a:off x="3517900" y="6054726"/>
                <a:ext cx="85725" cy="215900"/>
              </a:xfrm>
              <a:custGeom>
                <a:avLst/>
                <a:gdLst>
                  <a:gd name="connsiteX0" fmla="*/ 0 w 80963"/>
                  <a:gd name="connsiteY0" fmla="*/ 204787 h 204787"/>
                  <a:gd name="connsiteX1" fmla="*/ 41275 w 80963"/>
                  <a:gd name="connsiteY1" fmla="*/ 168275 h 204787"/>
                  <a:gd name="connsiteX2" fmla="*/ 50800 w 80963"/>
                  <a:gd name="connsiteY2" fmla="*/ 104775 h 204787"/>
                  <a:gd name="connsiteX3" fmla="*/ 58738 w 80963"/>
                  <a:gd name="connsiteY3" fmla="*/ 47625 h 204787"/>
                  <a:gd name="connsiteX4" fmla="*/ 80963 w 80963"/>
                  <a:gd name="connsiteY4" fmla="*/ 0 h 20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3" h="204787">
                    <a:moveTo>
                      <a:pt x="0" y="204787"/>
                    </a:moveTo>
                    <a:cubicBezTo>
                      <a:pt x="16404" y="194865"/>
                      <a:pt x="32808" y="184944"/>
                      <a:pt x="41275" y="168275"/>
                    </a:cubicBezTo>
                    <a:cubicBezTo>
                      <a:pt x="49742" y="151606"/>
                      <a:pt x="47890" y="124883"/>
                      <a:pt x="50800" y="104775"/>
                    </a:cubicBezTo>
                    <a:cubicBezTo>
                      <a:pt x="53710" y="84667"/>
                      <a:pt x="53711" y="65087"/>
                      <a:pt x="58738" y="47625"/>
                    </a:cubicBezTo>
                    <a:cubicBezTo>
                      <a:pt x="63765" y="30162"/>
                      <a:pt x="71967" y="6879"/>
                      <a:pt x="80963" y="0"/>
                    </a:cubicBezTo>
                  </a:path>
                </a:pathLst>
              </a:cu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6" name="Gruppieren 75">
              <a:extLst>
                <a:ext uri="{FF2B5EF4-FFF2-40B4-BE49-F238E27FC236}">
                  <a16:creationId xmlns:a16="http://schemas.microsoft.com/office/drawing/2014/main" id="{2CE4D0AE-13BB-46CF-803C-00EDDA5D363E}"/>
                </a:ext>
              </a:extLst>
            </p:cNvPr>
            <p:cNvGrpSpPr/>
            <p:nvPr/>
          </p:nvGrpSpPr>
          <p:grpSpPr>
            <a:xfrm>
              <a:off x="2598949" y="3867150"/>
              <a:ext cx="725909" cy="2131226"/>
              <a:chOff x="2598949" y="3867150"/>
              <a:chExt cx="725909" cy="2131226"/>
            </a:xfrm>
          </p:grpSpPr>
          <p:grpSp>
            <p:nvGrpSpPr>
              <p:cNvPr id="106" name="Gruppieren 105">
                <a:extLst>
                  <a:ext uri="{FF2B5EF4-FFF2-40B4-BE49-F238E27FC236}">
                    <a16:creationId xmlns:a16="http://schemas.microsoft.com/office/drawing/2014/main" id="{BCB421CC-664B-4C55-8580-BB0B1B616E69}"/>
                  </a:ext>
                </a:extLst>
              </p:cNvPr>
              <p:cNvGrpSpPr/>
              <p:nvPr/>
            </p:nvGrpSpPr>
            <p:grpSpPr>
              <a:xfrm>
                <a:off x="2598949" y="3930053"/>
                <a:ext cx="725909" cy="2068323"/>
                <a:chOff x="2598949" y="3930053"/>
                <a:chExt cx="725909" cy="2068323"/>
              </a:xfrm>
            </p:grpSpPr>
            <p:sp>
              <p:nvSpPr>
                <p:cNvPr id="108" name="Freihandform: Form 30">
                  <a:extLst>
                    <a:ext uri="{FF2B5EF4-FFF2-40B4-BE49-F238E27FC236}">
                      <a16:creationId xmlns:a16="http://schemas.microsoft.com/office/drawing/2014/main" id="{B3BCE0C5-E879-4F7D-AF9B-ADDBDDF8FE00}"/>
                    </a:ext>
                  </a:extLst>
                </p:cNvPr>
                <p:cNvSpPr/>
                <p:nvPr/>
              </p:nvSpPr>
              <p:spPr>
                <a:xfrm>
                  <a:off x="2969812" y="5198165"/>
                  <a:ext cx="355046" cy="800211"/>
                </a:xfrm>
                <a:custGeom>
                  <a:avLst/>
                  <a:gdLst>
                    <a:gd name="connsiteX0" fmla="*/ 57647 w 355046"/>
                    <a:gd name="connsiteY0" fmla="*/ 733508 h 800211"/>
                    <a:gd name="connsiteX1" fmla="*/ 129209 w 355046"/>
                    <a:gd name="connsiteY1" fmla="*/ 713630 h 800211"/>
                    <a:gd name="connsiteX2" fmla="*/ 176917 w 355046"/>
                    <a:gd name="connsiteY2" fmla="*/ 747423 h 800211"/>
                    <a:gd name="connsiteX3" fmla="*/ 222637 w 355046"/>
                    <a:gd name="connsiteY3" fmla="*/ 791155 h 800211"/>
                    <a:gd name="connsiteX4" fmla="*/ 284259 w 355046"/>
                    <a:gd name="connsiteY4" fmla="*/ 797118 h 800211"/>
                    <a:gd name="connsiteX5" fmla="*/ 351845 w 355046"/>
                    <a:gd name="connsiteY5" fmla="*/ 753386 h 800211"/>
                    <a:gd name="connsiteX6" fmla="*/ 335943 w 355046"/>
                    <a:gd name="connsiteY6" fmla="*/ 681825 h 800211"/>
                    <a:gd name="connsiteX7" fmla="*/ 264381 w 355046"/>
                    <a:gd name="connsiteY7" fmla="*/ 612251 h 800211"/>
                    <a:gd name="connsiteX8" fmla="*/ 204746 w 355046"/>
                    <a:gd name="connsiteY8" fmla="*/ 514847 h 800211"/>
                    <a:gd name="connsiteX9" fmla="*/ 127221 w 355046"/>
                    <a:gd name="connsiteY9" fmla="*/ 371724 h 800211"/>
                    <a:gd name="connsiteX10" fmla="*/ 43732 w 355046"/>
                    <a:gd name="connsiteY10" fmla="*/ 137160 h 800211"/>
                    <a:gd name="connsiteX11" fmla="*/ 0 w 355046"/>
                    <a:gd name="connsiteY11" fmla="*/ 0 h 80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046" h="800211">
                      <a:moveTo>
                        <a:pt x="57647" y="733508"/>
                      </a:moveTo>
                      <a:cubicBezTo>
                        <a:pt x="83489" y="722409"/>
                        <a:pt x="109331" y="711311"/>
                        <a:pt x="129209" y="713630"/>
                      </a:cubicBezTo>
                      <a:cubicBezTo>
                        <a:pt x="149087" y="715949"/>
                        <a:pt x="161346" y="734502"/>
                        <a:pt x="176917" y="747423"/>
                      </a:cubicBezTo>
                      <a:cubicBezTo>
                        <a:pt x="192488" y="760344"/>
                        <a:pt x="204747" y="782873"/>
                        <a:pt x="222637" y="791155"/>
                      </a:cubicBezTo>
                      <a:cubicBezTo>
                        <a:pt x="240527" y="799437"/>
                        <a:pt x="262724" y="803413"/>
                        <a:pt x="284259" y="797118"/>
                      </a:cubicBezTo>
                      <a:cubicBezTo>
                        <a:pt x="305794" y="790823"/>
                        <a:pt x="343231" y="772602"/>
                        <a:pt x="351845" y="753386"/>
                      </a:cubicBezTo>
                      <a:cubicBezTo>
                        <a:pt x="360459" y="734171"/>
                        <a:pt x="350520" y="705347"/>
                        <a:pt x="335943" y="681825"/>
                      </a:cubicBezTo>
                      <a:cubicBezTo>
                        <a:pt x="321366" y="658302"/>
                        <a:pt x="286247" y="640081"/>
                        <a:pt x="264381" y="612251"/>
                      </a:cubicBezTo>
                      <a:cubicBezTo>
                        <a:pt x="242515" y="584421"/>
                        <a:pt x="227606" y="554935"/>
                        <a:pt x="204746" y="514847"/>
                      </a:cubicBezTo>
                      <a:cubicBezTo>
                        <a:pt x="181886" y="474759"/>
                        <a:pt x="154057" y="434672"/>
                        <a:pt x="127221" y="371724"/>
                      </a:cubicBezTo>
                      <a:cubicBezTo>
                        <a:pt x="100385" y="308776"/>
                        <a:pt x="64936" y="199114"/>
                        <a:pt x="43732" y="137160"/>
                      </a:cubicBezTo>
                      <a:cubicBezTo>
                        <a:pt x="22528" y="75206"/>
                        <a:pt x="11264" y="37603"/>
                        <a:pt x="0" y="0"/>
                      </a:cubicBezTo>
                    </a:path>
                  </a:pathLst>
                </a:cu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Freihandform: Form 31">
                  <a:extLst>
                    <a:ext uri="{FF2B5EF4-FFF2-40B4-BE49-F238E27FC236}">
                      <a16:creationId xmlns:a16="http://schemas.microsoft.com/office/drawing/2014/main" id="{09456037-F092-4E1F-83BF-E19411FEB2C7}"/>
                    </a:ext>
                  </a:extLst>
                </p:cNvPr>
                <p:cNvSpPr/>
                <p:nvPr/>
              </p:nvSpPr>
              <p:spPr>
                <a:xfrm>
                  <a:off x="2598949" y="3930053"/>
                  <a:ext cx="372851" cy="1272714"/>
                </a:xfrm>
                <a:custGeom>
                  <a:avLst/>
                  <a:gdLst>
                    <a:gd name="connsiteX0" fmla="*/ 372851 w 372851"/>
                    <a:gd name="connsiteY0" fmla="*/ 1272714 h 1272714"/>
                    <a:gd name="connsiteX1" fmla="*/ 286068 w 372851"/>
                    <a:gd name="connsiteY1" fmla="*/ 1003897 h 1272714"/>
                    <a:gd name="connsiteX2" fmla="*/ 156951 w 372851"/>
                    <a:gd name="connsiteY2" fmla="*/ 599614 h 1272714"/>
                    <a:gd name="connsiteX3" fmla="*/ 127318 w 372851"/>
                    <a:gd name="connsiteY3" fmla="*/ 432397 h 1272714"/>
                    <a:gd name="connsiteX4" fmla="*/ 123084 w 372851"/>
                    <a:gd name="connsiteY4" fmla="*/ 159347 h 1272714"/>
                    <a:gd name="connsiteX5" fmla="*/ 131551 w 372851"/>
                    <a:gd name="connsiteY5" fmla="*/ 15414 h 1272714"/>
                    <a:gd name="connsiteX6" fmla="*/ 63818 w 372851"/>
                    <a:gd name="connsiteY6" fmla="*/ 9064 h 1272714"/>
                    <a:gd name="connsiteX7" fmla="*/ 4551 w 372851"/>
                    <a:gd name="connsiteY7" fmla="*/ 59864 h 1272714"/>
                    <a:gd name="connsiteX8" fmla="*/ 4551 w 372851"/>
                    <a:gd name="connsiteY8" fmla="*/ 125480 h 1272714"/>
                    <a:gd name="connsiteX9" fmla="*/ 8784 w 372851"/>
                    <a:gd name="connsiteY9" fmla="*/ 265180 h 1272714"/>
                    <a:gd name="connsiteX10" fmla="*/ 80751 w 372851"/>
                    <a:gd name="connsiteY10" fmla="*/ 303280 h 1272714"/>
                    <a:gd name="connsiteX11" fmla="*/ 133668 w 372851"/>
                    <a:gd name="connsiteY11" fmla="*/ 256714 h 1272714"/>
                    <a:gd name="connsiteX12" fmla="*/ 241618 w 372851"/>
                    <a:gd name="connsiteY12" fmla="*/ 87380 h 127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2851" h="1272714">
                      <a:moveTo>
                        <a:pt x="372851" y="1272714"/>
                      </a:moveTo>
                      <a:cubicBezTo>
                        <a:pt x="347451" y="1194397"/>
                        <a:pt x="322051" y="1116080"/>
                        <a:pt x="286068" y="1003897"/>
                      </a:cubicBezTo>
                      <a:cubicBezTo>
                        <a:pt x="250085" y="891714"/>
                        <a:pt x="183409" y="694864"/>
                        <a:pt x="156951" y="599614"/>
                      </a:cubicBezTo>
                      <a:cubicBezTo>
                        <a:pt x="130493" y="504364"/>
                        <a:pt x="132963" y="505775"/>
                        <a:pt x="127318" y="432397"/>
                      </a:cubicBezTo>
                      <a:cubicBezTo>
                        <a:pt x="121673" y="359019"/>
                        <a:pt x="122379" y="228844"/>
                        <a:pt x="123084" y="159347"/>
                      </a:cubicBezTo>
                      <a:cubicBezTo>
                        <a:pt x="123789" y="89850"/>
                        <a:pt x="141429" y="40461"/>
                        <a:pt x="131551" y="15414"/>
                      </a:cubicBezTo>
                      <a:cubicBezTo>
                        <a:pt x="121673" y="-9633"/>
                        <a:pt x="84985" y="1656"/>
                        <a:pt x="63818" y="9064"/>
                      </a:cubicBezTo>
                      <a:cubicBezTo>
                        <a:pt x="42651" y="16472"/>
                        <a:pt x="14429" y="40461"/>
                        <a:pt x="4551" y="59864"/>
                      </a:cubicBezTo>
                      <a:cubicBezTo>
                        <a:pt x="-5327" y="79267"/>
                        <a:pt x="3846" y="91261"/>
                        <a:pt x="4551" y="125480"/>
                      </a:cubicBezTo>
                      <a:cubicBezTo>
                        <a:pt x="5256" y="159699"/>
                        <a:pt x="-3916" y="235547"/>
                        <a:pt x="8784" y="265180"/>
                      </a:cubicBezTo>
                      <a:cubicBezTo>
                        <a:pt x="21484" y="294813"/>
                        <a:pt x="59937" y="304691"/>
                        <a:pt x="80751" y="303280"/>
                      </a:cubicBezTo>
                      <a:cubicBezTo>
                        <a:pt x="101565" y="301869"/>
                        <a:pt x="106857" y="292697"/>
                        <a:pt x="133668" y="256714"/>
                      </a:cubicBezTo>
                      <a:cubicBezTo>
                        <a:pt x="160479" y="220731"/>
                        <a:pt x="213749" y="124069"/>
                        <a:pt x="241618" y="87380"/>
                      </a:cubicBezTo>
                    </a:path>
                  </a:pathLst>
                </a:cu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7" name="Freihandform: Form 33">
                <a:extLst>
                  <a:ext uri="{FF2B5EF4-FFF2-40B4-BE49-F238E27FC236}">
                    <a16:creationId xmlns:a16="http://schemas.microsoft.com/office/drawing/2014/main" id="{D2BAF778-7971-43B8-9FCB-E0AD2AC03125}"/>
                  </a:ext>
                </a:extLst>
              </p:cNvPr>
              <p:cNvSpPr/>
              <p:nvPr/>
            </p:nvSpPr>
            <p:spPr>
              <a:xfrm>
                <a:off x="2738967" y="3867150"/>
                <a:ext cx="177800" cy="611717"/>
              </a:xfrm>
              <a:custGeom>
                <a:avLst/>
                <a:gdLst>
                  <a:gd name="connsiteX0" fmla="*/ 0 w 177800"/>
                  <a:gd name="connsiteY0" fmla="*/ 611717 h 611717"/>
                  <a:gd name="connsiteX1" fmla="*/ 21166 w 177800"/>
                  <a:gd name="connsiteY1" fmla="*/ 408517 h 611717"/>
                  <a:gd name="connsiteX2" fmla="*/ 99483 w 177800"/>
                  <a:gd name="connsiteY2" fmla="*/ 165100 h 611717"/>
                  <a:gd name="connsiteX3" fmla="*/ 177800 w 177800"/>
                  <a:gd name="connsiteY3" fmla="*/ 0 h 611717"/>
                </a:gdLst>
                <a:ahLst/>
                <a:cxnLst>
                  <a:cxn ang="0">
                    <a:pos x="connsiteX0" y="connsiteY0"/>
                  </a:cxn>
                  <a:cxn ang="0">
                    <a:pos x="connsiteX1" y="connsiteY1"/>
                  </a:cxn>
                  <a:cxn ang="0">
                    <a:pos x="connsiteX2" y="connsiteY2"/>
                  </a:cxn>
                  <a:cxn ang="0">
                    <a:pos x="connsiteX3" y="connsiteY3"/>
                  </a:cxn>
                </a:cxnLst>
                <a:rect l="l" t="t" r="r" b="b"/>
                <a:pathLst>
                  <a:path w="177800" h="611717">
                    <a:moveTo>
                      <a:pt x="0" y="611717"/>
                    </a:moveTo>
                    <a:cubicBezTo>
                      <a:pt x="2293" y="547335"/>
                      <a:pt x="4586" y="482953"/>
                      <a:pt x="21166" y="408517"/>
                    </a:cubicBezTo>
                    <a:cubicBezTo>
                      <a:pt x="37747" y="334081"/>
                      <a:pt x="73377" y="233186"/>
                      <a:pt x="99483" y="165100"/>
                    </a:cubicBezTo>
                    <a:cubicBezTo>
                      <a:pt x="125589" y="97014"/>
                      <a:pt x="154164" y="27517"/>
                      <a:pt x="177800" y="0"/>
                    </a:cubicBezTo>
                  </a:path>
                </a:pathLst>
              </a:cu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7" name="Gruppieren 76">
              <a:extLst>
                <a:ext uri="{FF2B5EF4-FFF2-40B4-BE49-F238E27FC236}">
                  <a16:creationId xmlns:a16="http://schemas.microsoft.com/office/drawing/2014/main" id="{925B49A3-222D-436E-891D-8F76AF1DE103}"/>
                </a:ext>
              </a:extLst>
            </p:cNvPr>
            <p:cNvGrpSpPr/>
            <p:nvPr/>
          </p:nvGrpSpPr>
          <p:grpSpPr>
            <a:xfrm>
              <a:off x="3019455" y="1920555"/>
              <a:ext cx="243440" cy="1313833"/>
              <a:chOff x="3019455" y="1920555"/>
              <a:chExt cx="243440" cy="1313833"/>
            </a:xfrm>
          </p:grpSpPr>
          <p:sp>
            <p:nvSpPr>
              <p:cNvPr id="104" name="Freihandform: Form 39">
                <a:extLst>
                  <a:ext uri="{FF2B5EF4-FFF2-40B4-BE49-F238E27FC236}">
                    <a16:creationId xmlns:a16="http://schemas.microsoft.com/office/drawing/2014/main" id="{57B98D39-037B-40B2-800E-0721E5EC6B5F}"/>
                  </a:ext>
                </a:extLst>
              </p:cNvPr>
              <p:cNvSpPr/>
              <p:nvPr/>
            </p:nvSpPr>
            <p:spPr>
              <a:xfrm>
                <a:off x="3019455" y="1920555"/>
                <a:ext cx="146724" cy="1313833"/>
              </a:xfrm>
              <a:custGeom>
                <a:avLst/>
                <a:gdLst>
                  <a:gd name="connsiteX0" fmla="*/ 2233 w 162307"/>
                  <a:gd name="connsiteY0" fmla="*/ 1302526 h 1302526"/>
                  <a:gd name="connsiteX1" fmla="*/ 2233 w 162307"/>
                  <a:gd name="connsiteY1" fmla="*/ 1129295 h 1302526"/>
                  <a:gd name="connsiteX2" fmla="*/ 40 w 162307"/>
                  <a:gd name="connsiteY2" fmla="*/ 899050 h 1302526"/>
                  <a:gd name="connsiteX3" fmla="*/ 4425 w 162307"/>
                  <a:gd name="connsiteY3" fmla="*/ 703891 h 1302526"/>
                  <a:gd name="connsiteX4" fmla="*/ 30739 w 162307"/>
                  <a:gd name="connsiteY4" fmla="*/ 438561 h 1302526"/>
                  <a:gd name="connsiteX5" fmla="*/ 89945 w 162307"/>
                  <a:gd name="connsiteY5" fmla="*/ 199545 h 1302526"/>
                  <a:gd name="connsiteX6" fmla="*/ 162307 w 162307"/>
                  <a:gd name="connsiteY6" fmla="*/ 0 h 130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07" h="1302526">
                    <a:moveTo>
                      <a:pt x="2233" y="1302526"/>
                    </a:moveTo>
                    <a:cubicBezTo>
                      <a:pt x="2416" y="1249533"/>
                      <a:pt x="2599" y="1196541"/>
                      <a:pt x="2233" y="1129295"/>
                    </a:cubicBezTo>
                    <a:cubicBezTo>
                      <a:pt x="1867" y="1062049"/>
                      <a:pt x="-325" y="969951"/>
                      <a:pt x="40" y="899050"/>
                    </a:cubicBezTo>
                    <a:cubicBezTo>
                      <a:pt x="405" y="828149"/>
                      <a:pt x="-691" y="780639"/>
                      <a:pt x="4425" y="703891"/>
                    </a:cubicBezTo>
                    <a:cubicBezTo>
                      <a:pt x="9541" y="627143"/>
                      <a:pt x="16486" y="522619"/>
                      <a:pt x="30739" y="438561"/>
                    </a:cubicBezTo>
                    <a:cubicBezTo>
                      <a:pt x="44992" y="354503"/>
                      <a:pt x="68017" y="272638"/>
                      <a:pt x="89945" y="199545"/>
                    </a:cubicBezTo>
                    <a:cubicBezTo>
                      <a:pt x="111873" y="126452"/>
                      <a:pt x="147688" y="16080"/>
                      <a:pt x="162307" y="0"/>
                    </a:cubicBezTo>
                  </a:path>
                </a:pathLst>
              </a:cu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Freihandform: Form 40">
                <a:extLst>
                  <a:ext uri="{FF2B5EF4-FFF2-40B4-BE49-F238E27FC236}">
                    <a16:creationId xmlns:a16="http://schemas.microsoft.com/office/drawing/2014/main" id="{62A69800-5E9C-47D3-8453-E3EBED6E87B3}"/>
                  </a:ext>
                </a:extLst>
              </p:cNvPr>
              <p:cNvSpPr/>
              <p:nvPr/>
            </p:nvSpPr>
            <p:spPr>
              <a:xfrm>
                <a:off x="3026072" y="1962561"/>
                <a:ext cx="236823" cy="644685"/>
              </a:xfrm>
              <a:custGeom>
                <a:avLst/>
                <a:gdLst>
                  <a:gd name="connsiteX0" fmla="*/ 0 w 236823"/>
                  <a:gd name="connsiteY0" fmla="*/ 644685 h 644685"/>
                  <a:gd name="connsiteX1" fmla="*/ 63591 w 236823"/>
                  <a:gd name="connsiteY1" fmla="*/ 353042 h 644685"/>
                  <a:gd name="connsiteX2" fmla="*/ 175424 w 236823"/>
                  <a:gd name="connsiteY2" fmla="*/ 111833 h 644685"/>
                  <a:gd name="connsiteX3" fmla="*/ 236823 w 236823"/>
                  <a:gd name="connsiteY3" fmla="*/ 0 h 644685"/>
                </a:gdLst>
                <a:ahLst/>
                <a:cxnLst>
                  <a:cxn ang="0">
                    <a:pos x="connsiteX0" y="connsiteY0"/>
                  </a:cxn>
                  <a:cxn ang="0">
                    <a:pos x="connsiteX1" y="connsiteY1"/>
                  </a:cxn>
                  <a:cxn ang="0">
                    <a:pos x="connsiteX2" y="connsiteY2"/>
                  </a:cxn>
                  <a:cxn ang="0">
                    <a:pos x="connsiteX3" y="connsiteY3"/>
                  </a:cxn>
                </a:cxnLst>
                <a:rect l="l" t="t" r="r" b="b"/>
                <a:pathLst>
                  <a:path w="236823" h="644685">
                    <a:moveTo>
                      <a:pt x="0" y="644685"/>
                    </a:moveTo>
                    <a:cubicBezTo>
                      <a:pt x="17177" y="543268"/>
                      <a:pt x="34354" y="441851"/>
                      <a:pt x="63591" y="353042"/>
                    </a:cubicBezTo>
                    <a:cubicBezTo>
                      <a:pt x="92828" y="264233"/>
                      <a:pt x="146552" y="170673"/>
                      <a:pt x="175424" y="111833"/>
                    </a:cubicBezTo>
                    <a:cubicBezTo>
                      <a:pt x="204296" y="52993"/>
                      <a:pt x="220559" y="26496"/>
                      <a:pt x="236823" y="0"/>
                    </a:cubicBezTo>
                  </a:path>
                </a:pathLst>
              </a:cu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8" name="Grafik 77">
              <a:extLst>
                <a:ext uri="{FF2B5EF4-FFF2-40B4-BE49-F238E27FC236}">
                  <a16:creationId xmlns:a16="http://schemas.microsoft.com/office/drawing/2014/main" id="{C7B79C9C-B5F9-4721-8DEA-CE1A237E7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159" y="2768424"/>
              <a:ext cx="300000" cy="180000"/>
            </a:xfrm>
            <a:prstGeom prst="rect">
              <a:avLst/>
            </a:prstGeom>
          </p:spPr>
        </p:pic>
        <p:pic>
          <p:nvPicPr>
            <p:cNvPr id="79" name="Grafik 78">
              <a:extLst>
                <a:ext uri="{FF2B5EF4-FFF2-40B4-BE49-F238E27FC236}">
                  <a16:creationId xmlns:a16="http://schemas.microsoft.com/office/drawing/2014/main" id="{31C1A0A5-D72D-4BF8-9E98-4529CBDE0CF6}"/>
                </a:ext>
              </a:extLst>
            </p:cNvPr>
            <p:cNvPicPr>
              <a:picLocks noChangeAspect="1"/>
            </p:cNvPicPr>
            <p:nvPr/>
          </p:nvPicPr>
          <p:blipFill>
            <a:blip r:embed="rId5"/>
            <a:stretch>
              <a:fillRect/>
            </a:stretch>
          </p:blipFill>
          <p:spPr>
            <a:xfrm>
              <a:off x="6702222" y="2397471"/>
              <a:ext cx="301396" cy="180000"/>
            </a:xfrm>
            <a:prstGeom prst="rect">
              <a:avLst/>
            </a:prstGeom>
          </p:spPr>
        </p:pic>
        <p:pic>
          <p:nvPicPr>
            <p:cNvPr id="83" name="Grafik 82">
              <a:extLst>
                <a:ext uri="{FF2B5EF4-FFF2-40B4-BE49-F238E27FC236}">
                  <a16:creationId xmlns:a16="http://schemas.microsoft.com/office/drawing/2014/main" id="{5B3DFEE2-4FBE-40B4-AD01-83E8573D66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3618" y="4746410"/>
              <a:ext cx="299999" cy="180000"/>
            </a:xfrm>
            <a:prstGeom prst="rect">
              <a:avLst/>
            </a:prstGeom>
          </p:spPr>
        </p:pic>
        <p:pic>
          <p:nvPicPr>
            <p:cNvPr id="84" name="Grafik 83">
              <a:extLst>
                <a:ext uri="{FF2B5EF4-FFF2-40B4-BE49-F238E27FC236}">
                  <a16:creationId xmlns:a16="http://schemas.microsoft.com/office/drawing/2014/main" id="{0445EAEE-4667-4FC8-9E7B-9EB61DB241A4}"/>
                </a:ext>
              </a:extLst>
            </p:cNvPr>
            <p:cNvPicPr>
              <a:picLocks noChangeAspect="1"/>
            </p:cNvPicPr>
            <p:nvPr/>
          </p:nvPicPr>
          <p:blipFill>
            <a:blip r:embed="rId7"/>
            <a:stretch>
              <a:fillRect/>
            </a:stretch>
          </p:blipFill>
          <p:spPr>
            <a:xfrm>
              <a:off x="2774108" y="4912201"/>
              <a:ext cx="285318" cy="180000"/>
            </a:xfrm>
            <a:prstGeom prst="rect">
              <a:avLst/>
            </a:prstGeom>
          </p:spPr>
        </p:pic>
        <p:pic>
          <p:nvPicPr>
            <p:cNvPr id="85" name="Grafik 84">
              <a:extLst>
                <a:ext uri="{FF2B5EF4-FFF2-40B4-BE49-F238E27FC236}">
                  <a16:creationId xmlns:a16="http://schemas.microsoft.com/office/drawing/2014/main" id="{B5949406-D5B9-4456-B48E-08CEFD954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6838" y="6270626"/>
              <a:ext cx="299999" cy="180000"/>
            </a:xfrm>
            <a:prstGeom prst="rect">
              <a:avLst/>
            </a:prstGeom>
          </p:spPr>
        </p:pic>
        <p:pic>
          <p:nvPicPr>
            <p:cNvPr id="86" name="Grafik 85">
              <a:extLst>
                <a:ext uri="{FF2B5EF4-FFF2-40B4-BE49-F238E27FC236}">
                  <a16:creationId xmlns:a16="http://schemas.microsoft.com/office/drawing/2014/main" id="{3150F921-A921-4485-ADAE-173E547928BE}"/>
                </a:ext>
              </a:extLst>
            </p:cNvPr>
            <p:cNvPicPr>
              <a:picLocks noChangeAspect="1"/>
            </p:cNvPicPr>
            <p:nvPr/>
          </p:nvPicPr>
          <p:blipFill rotWithShape="1">
            <a:blip r:embed="rId8"/>
            <a:srcRect l="5044" t="53965" r="20127" b="14595"/>
            <a:stretch/>
          </p:blipFill>
          <p:spPr>
            <a:xfrm>
              <a:off x="5651289" y="4873058"/>
              <a:ext cx="1066243" cy="252000"/>
            </a:xfrm>
            <a:prstGeom prst="rect">
              <a:avLst/>
            </a:prstGeom>
          </p:spPr>
        </p:pic>
        <p:pic>
          <p:nvPicPr>
            <p:cNvPr id="87" name="Grafik 86">
              <a:extLst>
                <a:ext uri="{FF2B5EF4-FFF2-40B4-BE49-F238E27FC236}">
                  <a16:creationId xmlns:a16="http://schemas.microsoft.com/office/drawing/2014/main" id="{00C6C0D8-E66B-4155-AB0B-9C947BF5AA1F}"/>
                </a:ext>
              </a:extLst>
            </p:cNvPr>
            <p:cNvPicPr>
              <a:picLocks noChangeAspect="1"/>
            </p:cNvPicPr>
            <p:nvPr/>
          </p:nvPicPr>
          <p:blipFill rotWithShape="1">
            <a:blip r:embed="rId9"/>
            <a:srcRect l="14166" t="47867" r="26537" b="20725"/>
            <a:stretch/>
          </p:blipFill>
          <p:spPr>
            <a:xfrm>
              <a:off x="4254500" y="5197917"/>
              <a:ext cx="845825" cy="252000"/>
            </a:xfrm>
            <a:prstGeom prst="rect">
              <a:avLst/>
            </a:prstGeom>
          </p:spPr>
        </p:pic>
        <p:pic>
          <p:nvPicPr>
            <p:cNvPr id="88" name="Grafik 87">
              <a:extLst>
                <a:ext uri="{FF2B5EF4-FFF2-40B4-BE49-F238E27FC236}">
                  <a16:creationId xmlns:a16="http://schemas.microsoft.com/office/drawing/2014/main" id="{869AF0D3-FE1C-4C15-8DB6-43FDB0C62286}"/>
                </a:ext>
              </a:extLst>
            </p:cNvPr>
            <p:cNvPicPr>
              <a:picLocks noChangeAspect="1"/>
            </p:cNvPicPr>
            <p:nvPr/>
          </p:nvPicPr>
          <p:blipFill rotWithShape="1">
            <a:blip r:embed="rId10"/>
            <a:srcRect l="18869" t="24032" r="15478" b="44336"/>
            <a:stretch/>
          </p:blipFill>
          <p:spPr>
            <a:xfrm>
              <a:off x="2042750" y="5572519"/>
              <a:ext cx="929807" cy="252000"/>
            </a:xfrm>
            <a:prstGeom prst="rect">
              <a:avLst/>
            </a:prstGeom>
          </p:spPr>
        </p:pic>
        <p:pic>
          <p:nvPicPr>
            <p:cNvPr id="89" name="Grafik 88">
              <a:extLst>
                <a:ext uri="{FF2B5EF4-FFF2-40B4-BE49-F238E27FC236}">
                  <a16:creationId xmlns:a16="http://schemas.microsoft.com/office/drawing/2014/main" id="{825DFBE7-FC51-460C-B800-9798257C7FB2}"/>
                </a:ext>
              </a:extLst>
            </p:cNvPr>
            <p:cNvPicPr>
              <a:picLocks noChangeAspect="1"/>
            </p:cNvPicPr>
            <p:nvPr/>
          </p:nvPicPr>
          <p:blipFill rotWithShape="1">
            <a:blip r:embed="rId11"/>
            <a:srcRect l="5391" t="32928" r="8639" b="36398"/>
            <a:stretch/>
          </p:blipFill>
          <p:spPr>
            <a:xfrm>
              <a:off x="2210148" y="1300864"/>
              <a:ext cx="1076229" cy="216000"/>
            </a:xfrm>
            <a:prstGeom prst="rect">
              <a:avLst/>
            </a:prstGeom>
          </p:spPr>
        </p:pic>
        <p:pic>
          <p:nvPicPr>
            <p:cNvPr id="90" name="Grafik 89">
              <a:extLst>
                <a:ext uri="{FF2B5EF4-FFF2-40B4-BE49-F238E27FC236}">
                  <a16:creationId xmlns:a16="http://schemas.microsoft.com/office/drawing/2014/main" id="{985E331B-67C4-493B-A115-1709094C6451}"/>
                </a:ext>
              </a:extLst>
            </p:cNvPr>
            <p:cNvPicPr>
              <a:picLocks noChangeAspect="1"/>
            </p:cNvPicPr>
            <p:nvPr/>
          </p:nvPicPr>
          <p:blipFill rotWithShape="1">
            <a:blip r:embed="rId12"/>
            <a:srcRect l="4782" t="53736" r="10103" b="14594"/>
            <a:stretch/>
          </p:blipFill>
          <p:spPr>
            <a:xfrm>
              <a:off x="7772960" y="4981917"/>
              <a:ext cx="1031998" cy="216000"/>
            </a:xfrm>
            <a:prstGeom prst="rect">
              <a:avLst/>
            </a:prstGeom>
          </p:spPr>
        </p:pic>
        <p:sp>
          <p:nvSpPr>
            <p:cNvPr id="92" name="Textfeld 91">
              <a:extLst>
                <a:ext uri="{FF2B5EF4-FFF2-40B4-BE49-F238E27FC236}">
                  <a16:creationId xmlns:a16="http://schemas.microsoft.com/office/drawing/2014/main" id="{B9EE4469-1CF7-4FE1-9C4A-4A5E219B473A}"/>
                </a:ext>
              </a:extLst>
            </p:cNvPr>
            <p:cNvSpPr txBox="1"/>
            <p:nvPr/>
          </p:nvSpPr>
          <p:spPr>
            <a:xfrm>
              <a:off x="7055936" y="6327632"/>
              <a:ext cx="1800200" cy="481218"/>
            </a:xfrm>
            <a:prstGeom prst="rect">
              <a:avLst/>
            </a:prstGeom>
            <a:solidFill>
              <a:schemeClr val="bg1">
                <a:alpha val="66000"/>
              </a:schemeClr>
            </a:solidFill>
          </p:spPr>
          <p:txBody>
            <a:bodyPr wrap="square" rtlCol="0">
              <a:spAutoFit/>
            </a:bodyPr>
            <a:lstStyle/>
            <a:p>
              <a:r>
                <a:rPr lang="de-DE" sz="900" dirty="0">
                  <a:latin typeface="Arial" panose="020B0604020202020204" pitchFamily="34" charset="0"/>
                  <a:cs typeface="Arial" panose="020B0604020202020204" pitchFamily="34" charset="0"/>
                </a:rPr>
                <a:t>Quelle: HM, Stand 06/2020</a:t>
              </a:r>
              <a:br>
                <a:rPr lang="de-DE" sz="900" dirty="0">
                  <a:latin typeface="Arial" panose="020B0604020202020204" pitchFamily="34" charset="0"/>
                  <a:cs typeface="Arial" panose="020B0604020202020204" pitchFamily="34" charset="0"/>
                </a:rPr>
              </a:br>
              <a:r>
                <a:rPr lang="de-DE" sz="900" dirty="0">
                  <a:latin typeface="Arial" panose="020B0604020202020204" pitchFamily="34" charset="0"/>
                  <a:cs typeface="Arial" panose="020B0604020202020204" pitchFamily="34" charset="0"/>
                </a:rPr>
                <a:t>mit Ergänzung 10/2021</a:t>
              </a:r>
            </a:p>
          </p:txBody>
        </p:sp>
        <p:sp>
          <p:nvSpPr>
            <p:cNvPr id="93" name="Textfeld 92">
              <a:extLst>
                <a:ext uri="{FF2B5EF4-FFF2-40B4-BE49-F238E27FC236}">
                  <a16:creationId xmlns:a16="http://schemas.microsoft.com/office/drawing/2014/main" id="{28EB6854-A2DA-4C68-B163-2E7E21535DB5}"/>
                </a:ext>
              </a:extLst>
            </p:cNvPr>
            <p:cNvSpPr txBox="1"/>
            <p:nvPr/>
          </p:nvSpPr>
          <p:spPr>
            <a:xfrm>
              <a:off x="1297446" y="4682969"/>
              <a:ext cx="1233876" cy="661674"/>
            </a:xfrm>
            <a:prstGeom prst="rect">
              <a:avLst/>
            </a:prstGeom>
            <a:solidFill>
              <a:schemeClr val="bg1">
                <a:alpha val="40000"/>
              </a:schemeClr>
            </a:solidFill>
            <a:ln w="19050">
              <a:solidFill>
                <a:srgbClr val="C00000"/>
              </a:solidFill>
            </a:ln>
          </p:spPr>
          <p:txBody>
            <a:bodyPr wrap="square" rtlCol="0">
              <a:spAutoFit/>
            </a:bodyPr>
            <a:lstStyle/>
            <a:p>
              <a:pPr algn="ctr"/>
              <a:r>
                <a:rPr lang="de-DE" sz="900" dirty="0">
                  <a:ln w="3175">
                    <a:noFill/>
                  </a:ln>
                  <a:latin typeface="Arial" panose="020B0604020202020204" pitchFamily="34" charset="0"/>
                  <a:cs typeface="Arial" panose="020B0604020202020204" pitchFamily="34" charset="0"/>
                </a:rPr>
                <a:t>B 277 temporäre Verkehrsführung </a:t>
              </a:r>
              <a:r>
                <a:rPr lang="de-DE" sz="900" dirty="0" err="1">
                  <a:ln w="3175">
                    <a:noFill/>
                  </a:ln>
                  <a:latin typeface="Arial" panose="020B0604020202020204" pitchFamily="34" charset="0"/>
                  <a:cs typeface="Arial" panose="020B0604020202020204" pitchFamily="34" charset="0"/>
                </a:rPr>
                <a:t>Dalheim</a:t>
              </a:r>
              <a:r>
                <a:rPr lang="de-DE" sz="900" dirty="0">
                  <a:ln w="3175">
                    <a:noFill/>
                  </a:ln>
                  <a:latin typeface="Arial" panose="020B0604020202020204" pitchFamily="34" charset="0"/>
                  <a:cs typeface="Arial" panose="020B0604020202020204" pitchFamily="34" charset="0"/>
                </a:rPr>
                <a:t> - Aßlar</a:t>
              </a:r>
            </a:p>
          </p:txBody>
        </p:sp>
        <p:sp>
          <p:nvSpPr>
            <p:cNvPr id="94" name="Textfeld 93">
              <a:extLst>
                <a:ext uri="{FF2B5EF4-FFF2-40B4-BE49-F238E27FC236}">
                  <a16:creationId xmlns:a16="http://schemas.microsoft.com/office/drawing/2014/main" id="{85C7F6AC-E829-4DE0-8D8F-FEF76E300B7B}"/>
                </a:ext>
              </a:extLst>
            </p:cNvPr>
            <p:cNvSpPr txBox="1"/>
            <p:nvPr/>
          </p:nvSpPr>
          <p:spPr>
            <a:xfrm>
              <a:off x="4008302" y="6164454"/>
              <a:ext cx="1233876" cy="541370"/>
            </a:xfrm>
            <a:prstGeom prst="rect">
              <a:avLst/>
            </a:prstGeom>
            <a:solidFill>
              <a:schemeClr val="bg1">
                <a:alpha val="40000"/>
              </a:schemeClr>
            </a:solidFill>
            <a:ln w="19050">
              <a:solidFill>
                <a:srgbClr val="C00000"/>
              </a:solidFill>
            </a:ln>
          </p:spPr>
          <p:txBody>
            <a:bodyPr wrap="square" rtlCol="0">
              <a:spAutoFit/>
            </a:bodyPr>
            <a:lstStyle/>
            <a:p>
              <a:pPr algn="ctr"/>
              <a:r>
                <a:rPr lang="de-DE" sz="1000" dirty="0">
                  <a:ln w="3175">
                    <a:noFill/>
                  </a:ln>
                  <a:latin typeface="Arial" panose="020B0604020202020204" pitchFamily="34" charset="0"/>
                  <a:cs typeface="Arial" panose="020B0604020202020204" pitchFamily="34" charset="0"/>
                </a:rPr>
                <a:t>temporärer Westanschluss</a:t>
              </a:r>
            </a:p>
          </p:txBody>
        </p:sp>
        <p:sp>
          <p:nvSpPr>
            <p:cNvPr id="95" name="Textfeld 94">
              <a:extLst>
                <a:ext uri="{FF2B5EF4-FFF2-40B4-BE49-F238E27FC236}">
                  <a16:creationId xmlns:a16="http://schemas.microsoft.com/office/drawing/2014/main" id="{0A9D91E5-44CB-4599-A6FA-5257645F94E2}"/>
                </a:ext>
              </a:extLst>
            </p:cNvPr>
            <p:cNvSpPr txBox="1"/>
            <p:nvPr/>
          </p:nvSpPr>
          <p:spPr>
            <a:xfrm>
              <a:off x="1057041" y="2362834"/>
              <a:ext cx="1727449" cy="661674"/>
            </a:xfrm>
            <a:prstGeom prst="rect">
              <a:avLst/>
            </a:prstGeom>
            <a:solidFill>
              <a:schemeClr val="bg1">
                <a:alpha val="40000"/>
              </a:schemeClr>
            </a:solidFill>
            <a:ln w="19050">
              <a:solidFill>
                <a:srgbClr val="C00000"/>
              </a:solidFill>
            </a:ln>
          </p:spPr>
          <p:txBody>
            <a:bodyPr wrap="square" rtlCol="0">
              <a:spAutoFit/>
            </a:bodyPr>
            <a:lstStyle/>
            <a:p>
              <a:pPr algn="ctr"/>
              <a:r>
                <a:rPr lang="de-DE" sz="900" dirty="0">
                  <a:latin typeface="Arial" panose="020B0604020202020204" pitchFamily="34" charset="0"/>
                  <a:cs typeface="Arial" panose="020B0604020202020204" pitchFamily="34" charset="0"/>
                </a:rPr>
                <a:t>A 480 temporäre Lärmschutzwand Hermannstein und Aßlar</a:t>
              </a:r>
            </a:p>
          </p:txBody>
        </p:sp>
        <p:grpSp>
          <p:nvGrpSpPr>
            <p:cNvPr id="96" name="Gruppieren 95">
              <a:extLst>
                <a:ext uri="{FF2B5EF4-FFF2-40B4-BE49-F238E27FC236}">
                  <a16:creationId xmlns:a16="http://schemas.microsoft.com/office/drawing/2014/main" id="{E1ECA90E-7BA6-4C81-89B8-63F50BA7E47B}"/>
                </a:ext>
              </a:extLst>
            </p:cNvPr>
            <p:cNvGrpSpPr/>
            <p:nvPr/>
          </p:nvGrpSpPr>
          <p:grpSpPr>
            <a:xfrm>
              <a:off x="3013455" y="5209953"/>
              <a:ext cx="3578730" cy="827497"/>
              <a:chOff x="4757195" y="4936603"/>
              <a:chExt cx="3347976" cy="792503"/>
            </a:xfrm>
          </p:grpSpPr>
          <p:sp>
            <p:nvSpPr>
              <p:cNvPr id="102" name="Freihandform: Form 80">
                <a:extLst>
                  <a:ext uri="{FF2B5EF4-FFF2-40B4-BE49-F238E27FC236}">
                    <a16:creationId xmlns:a16="http://schemas.microsoft.com/office/drawing/2014/main" id="{95DE9376-FEAA-4434-8890-EC36D76FDE58}"/>
                  </a:ext>
                </a:extLst>
              </p:cNvPr>
              <p:cNvSpPr/>
              <p:nvPr/>
            </p:nvSpPr>
            <p:spPr>
              <a:xfrm>
                <a:off x="4757195" y="5306992"/>
                <a:ext cx="2375704" cy="422114"/>
              </a:xfrm>
              <a:custGeom>
                <a:avLst/>
                <a:gdLst>
                  <a:gd name="connsiteX0" fmla="*/ 0 w 2375704"/>
                  <a:gd name="connsiteY0" fmla="*/ 298049 h 422114"/>
                  <a:gd name="connsiteX1" fmla="*/ 121534 w 2375704"/>
                  <a:gd name="connsiteY1" fmla="*/ 257537 h 422114"/>
                  <a:gd name="connsiteX2" fmla="*/ 260430 w 2375704"/>
                  <a:gd name="connsiteY2" fmla="*/ 269112 h 422114"/>
                  <a:gd name="connsiteX3" fmla="*/ 439838 w 2375704"/>
                  <a:gd name="connsiteY3" fmla="*/ 344347 h 422114"/>
                  <a:gd name="connsiteX4" fmla="*/ 625033 w 2375704"/>
                  <a:gd name="connsiteY4" fmla="*/ 413795 h 422114"/>
                  <a:gd name="connsiteX5" fmla="*/ 761035 w 2375704"/>
                  <a:gd name="connsiteY5" fmla="*/ 416689 h 422114"/>
                  <a:gd name="connsiteX6" fmla="*/ 894144 w 2375704"/>
                  <a:gd name="connsiteY6" fmla="*/ 376178 h 422114"/>
                  <a:gd name="connsiteX7" fmla="*/ 1067764 w 2375704"/>
                  <a:gd name="connsiteY7" fmla="*/ 257537 h 422114"/>
                  <a:gd name="connsiteX8" fmla="*/ 1229810 w 2375704"/>
                  <a:gd name="connsiteY8" fmla="*/ 150471 h 422114"/>
                  <a:gd name="connsiteX9" fmla="*/ 1374494 w 2375704"/>
                  <a:gd name="connsiteY9" fmla="*/ 104173 h 422114"/>
                  <a:gd name="connsiteX10" fmla="*/ 1458410 w 2375704"/>
                  <a:gd name="connsiteY10" fmla="*/ 83917 h 422114"/>
                  <a:gd name="connsiteX11" fmla="*/ 1617562 w 2375704"/>
                  <a:gd name="connsiteY11" fmla="*/ 83917 h 422114"/>
                  <a:gd name="connsiteX12" fmla="*/ 1805651 w 2375704"/>
                  <a:gd name="connsiteY12" fmla="*/ 104173 h 422114"/>
                  <a:gd name="connsiteX13" fmla="*/ 1996633 w 2375704"/>
                  <a:gd name="connsiteY13" fmla="*/ 127322 h 422114"/>
                  <a:gd name="connsiteX14" fmla="*/ 2152891 w 2375704"/>
                  <a:gd name="connsiteY14" fmla="*/ 112854 h 422114"/>
                  <a:gd name="connsiteX15" fmla="*/ 2291787 w 2375704"/>
                  <a:gd name="connsiteY15" fmla="*/ 40512 h 422114"/>
                  <a:gd name="connsiteX16" fmla="*/ 2375704 w 2375704"/>
                  <a:gd name="connsiteY16" fmla="*/ 0 h 42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5704" h="422114">
                    <a:moveTo>
                      <a:pt x="0" y="298049"/>
                    </a:moveTo>
                    <a:cubicBezTo>
                      <a:pt x="39064" y="280204"/>
                      <a:pt x="78129" y="262360"/>
                      <a:pt x="121534" y="257537"/>
                    </a:cubicBezTo>
                    <a:cubicBezTo>
                      <a:pt x="164939" y="252714"/>
                      <a:pt x="207379" y="254644"/>
                      <a:pt x="260430" y="269112"/>
                    </a:cubicBezTo>
                    <a:cubicBezTo>
                      <a:pt x="313481" y="283580"/>
                      <a:pt x="379071" y="320233"/>
                      <a:pt x="439838" y="344347"/>
                    </a:cubicBezTo>
                    <a:cubicBezTo>
                      <a:pt x="500605" y="368461"/>
                      <a:pt x="571500" y="401738"/>
                      <a:pt x="625033" y="413795"/>
                    </a:cubicBezTo>
                    <a:cubicBezTo>
                      <a:pt x="678566" y="425852"/>
                      <a:pt x="716183" y="422958"/>
                      <a:pt x="761035" y="416689"/>
                    </a:cubicBezTo>
                    <a:cubicBezTo>
                      <a:pt x="805887" y="410420"/>
                      <a:pt x="843023" y="402703"/>
                      <a:pt x="894144" y="376178"/>
                    </a:cubicBezTo>
                    <a:cubicBezTo>
                      <a:pt x="945265" y="349653"/>
                      <a:pt x="1011820" y="295155"/>
                      <a:pt x="1067764" y="257537"/>
                    </a:cubicBezTo>
                    <a:cubicBezTo>
                      <a:pt x="1123708" y="219919"/>
                      <a:pt x="1178688" y="176032"/>
                      <a:pt x="1229810" y="150471"/>
                    </a:cubicBezTo>
                    <a:cubicBezTo>
                      <a:pt x="1280932" y="124910"/>
                      <a:pt x="1336394" y="115265"/>
                      <a:pt x="1374494" y="104173"/>
                    </a:cubicBezTo>
                    <a:cubicBezTo>
                      <a:pt x="1412594" y="93081"/>
                      <a:pt x="1417899" y="87293"/>
                      <a:pt x="1458410" y="83917"/>
                    </a:cubicBezTo>
                    <a:cubicBezTo>
                      <a:pt x="1498921" y="80541"/>
                      <a:pt x="1559688" y="80541"/>
                      <a:pt x="1617562" y="83917"/>
                    </a:cubicBezTo>
                    <a:cubicBezTo>
                      <a:pt x="1675436" y="87293"/>
                      <a:pt x="1805651" y="104173"/>
                      <a:pt x="1805651" y="104173"/>
                    </a:cubicBezTo>
                    <a:cubicBezTo>
                      <a:pt x="1868829" y="111407"/>
                      <a:pt x="1938760" y="125875"/>
                      <a:pt x="1996633" y="127322"/>
                    </a:cubicBezTo>
                    <a:cubicBezTo>
                      <a:pt x="2054506" y="128769"/>
                      <a:pt x="2103699" y="127322"/>
                      <a:pt x="2152891" y="112854"/>
                    </a:cubicBezTo>
                    <a:cubicBezTo>
                      <a:pt x="2202083" y="98386"/>
                      <a:pt x="2254652" y="59321"/>
                      <a:pt x="2291787" y="40512"/>
                    </a:cubicBezTo>
                    <a:cubicBezTo>
                      <a:pt x="2328922" y="21703"/>
                      <a:pt x="2349179" y="14468"/>
                      <a:pt x="237570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Freihandform: Form 81">
                <a:extLst>
                  <a:ext uri="{FF2B5EF4-FFF2-40B4-BE49-F238E27FC236}">
                    <a16:creationId xmlns:a16="http://schemas.microsoft.com/office/drawing/2014/main" id="{6F12CDC4-4AB9-4D1B-856F-0D7EA416C2D9}"/>
                  </a:ext>
                </a:extLst>
              </p:cNvPr>
              <p:cNvSpPr/>
              <p:nvPr/>
            </p:nvSpPr>
            <p:spPr>
              <a:xfrm>
                <a:off x="7121324" y="4936603"/>
                <a:ext cx="983848" cy="373283"/>
              </a:xfrm>
              <a:custGeom>
                <a:avLst/>
                <a:gdLst>
                  <a:gd name="connsiteX0" fmla="*/ 0 w 983848"/>
                  <a:gd name="connsiteY0" fmla="*/ 373283 h 373283"/>
                  <a:gd name="connsiteX1" fmla="*/ 118641 w 983848"/>
                  <a:gd name="connsiteY1" fmla="*/ 326985 h 373283"/>
                  <a:gd name="connsiteX2" fmla="*/ 240175 w 983848"/>
                  <a:gd name="connsiteY2" fmla="*/ 289367 h 373283"/>
                  <a:gd name="connsiteX3" fmla="*/ 350134 w 983848"/>
                  <a:gd name="connsiteY3" fmla="*/ 272005 h 373283"/>
                  <a:gd name="connsiteX4" fmla="*/ 448519 w 983848"/>
                  <a:gd name="connsiteY4" fmla="*/ 248856 h 373283"/>
                  <a:gd name="connsiteX5" fmla="*/ 596096 w 983848"/>
                  <a:gd name="connsiteY5" fmla="*/ 217025 h 373283"/>
                  <a:gd name="connsiteX6" fmla="*/ 694481 w 983848"/>
                  <a:gd name="connsiteY6" fmla="*/ 176514 h 373283"/>
                  <a:gd name="connsiteX7" fmla="*/ 769717 w 983848"/>
                  <a:gd name="connsiteY7" fmla="*/ 136002 h 373283"/>
                  <a:gd name="connsiteX8" fmla="*/ 836271 w 983848"/>
                  <a:gd name="connsiteY8" fmla="*/ 92597 h 373283"/>
                  <a:gd name="connsiteX9" fmla="*/ 902825 w 983848"/>
                  <a:gd name="connsiteY9" fmla="*/ 49192 h 373283"/>
                  <a:gd name="connsiteX10" fmla="*/ 983848 w 983848"/>
                  <a:gd name="connsiteY10" fmla="*/ 0 h 3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48" h="373283">
                    <a:moveTo>
                      <a:pt x="0" y="373283"/>
                    </a:moveTo>
                    <a:cubicBezTo>
                      <a:pt x="39306" y="357127"/>
                      <a:pt x="78612" y="340971"/>
                      <a:pt x="118641" y="326985"/>
                    </a:cubicBezTo>
                    <a:cubicBezTo>
                      <a:pt x="158670" y="312999"/>
                      <a:pt x="201593" y="298530"/>
                      <a:pt x="240175" y="289367"/>
                    </a:cubicBezTo>
                    <a:cubicBezTo>
                      <a:pt x="278757" y="280204"/>
                      <a:pt x="315410" y="278757"/>
                      <a:pt x="350134" y="272005"/>
                    </a:cubicBezTo>
                    <a:cubicBezTo>
                      <a:pt x="384858" y="265253"/>
                      <a:pt x="448519" y="248856"/>
                      <a:pt x="448519" y="248856"/>
                    </a:cubicBezTo>
                    <a:cubicBezTo>
                      <a:pt x="489513" y="239693"/>
                      <a:pt x="555102" y="229082"/>
                      <a:pt x="596096" y="217025"/>
                    </a:cubicBezTo>
                    <a:cubicBezTo>
                      <a:pt x="637090" y="204968"/>
                      <a:pt x="665544" y="190018"/>
                      <a:pt x="694481" y="176514"/>
                    </a:cubicBezTo>
                    <a:cubicBezTo>
                      <a:pt x="723418" y="163010"/>
                      <a:pt x="746085" y="149988"/>
                      <a:pt x="769717" y="136002"/>
                    </a:cubicBezTo>
                    <a:cubicBezTo>
                      <a:pt x="793349" y="122016"/>
                      <a:pt x="836271" y="92597"/>
                      <a:pt x="836271" y="92597"/>
                    </a:cubicBezTo>
                    <a:cubicBezTo>
                      <a:pt x="858456" y="78129"/>
                      <a:pt x="878229" y="64625"/>
                      <a:pt x="902825" y="49192"/>
                    </a:cubicBezTo>
                    <a:cubicBezTo>
                      <a:pt x="927421" y="33759"/>
                      <a:pt x="968897" y="9163"/>
                      <a:pt x="98384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7" name="Grafik 96">
              <a:extLst>
                <a:ext uri="{FF2B5EF4-FFF2-40B4-BE49-F238E27FC236}">
                  <a16:creationId xmlns:a16="http://schemas.microsoft.com/office/drawing/2014/main" id="{352351B5-1D0D-4BD0-A7CD-97DD8B32C578}"/>
                </a:ext>
              </a:extLst>
            </p:cNvPr>
            <p:cNvPicPr>
              <a:picLocks noChangeAspect="1"/>
            </p:cNvPicPr>
            <p:nvPr/>
          </p:nvPicPr>
          <p:blipFill rotWithShape="1">
            <a:blip r:embed="rId13"/>
            <a:srcRect r="56812"/>
            <a:stretch/>
          </p:blipFill>
          <p:spPr>
            <a:xfrm>
              <a:off x="3344159" y="5411689"/>
              <a:ext cx="1226938" cy="640135"/>
            </a:xfrm>
            <a:prstGeom prst="rect">
              <a:avLst/>
            </a:prstGeom>
          </p:spPr>
        </p:pic>
        <p:pic>
          <p:nvPicPr>
            <p:cNvPr id="98" name="Grafik 97">
              <a:extLst>
                <a:ext uri="{FF2B5EF4-FFF2-40B4-BE49-F238E27FC236}">
                  <a16:creationId xmlns:a16="http://schemas.microsoft.com/office/drawing/2014/main" id="{99DF399F-C7EC-49A6-811B-1C9F81BF5AAD}"/>
                </a:ext>
              </a:extLst>
            </p:cNvPr>
            <p:cNvPicPr>
              <a:picLocks noChangeAspect="1"/>
            </p:cNvPicPr>
            <p:nvPr/>
          </p:nvPicPr>
          <p:blipFill rotWithShape="1">
            <a:blip r:embed="rId13"/>
            <a:srcRect l="43854"/>
            <a:stretch/>
          </p:blipFill>
          <p:spPr>
            <a:xfrm>
              <a:off x="4586454" y="5414999"/>
              <a:ext cx="1595098" cy="640135"/>
            </a:xfrm>
            <a:prstGeom prst="rect">
              <a:avLst/>
            </a:prstGeom>
          </p:spPr>
        </p:pic>
        <p:grpSp>
          <p:nvGrpSpPr>
            <p:cNvPr id="99" name="Gruppieren 98">
              <a:extLst>
                <a:ext uri="{FF2B5EF4-FFF2-40B4-BE49-F238E27FC236}">
                  <a16:creationId xmlns:a16="http://schemas.microsoft.com/office/drawing/2014/main" id="{38D9F9D1-DC7C-43BF-A6E4-D4FE2905F436}"/>
                </a:ext>
              </a:extLst>
            </p:cNvPr>
            <p:cNvGrpSpPr>
              <a:grpSpLocks noChangeAspect="1"/>
            </p:cNvGrpSpPr>
            <p:nvPr/>
          </p:nvGrpSpPr>
          <p:grpSpPr>
            <a:xfrm>
              <a:off x="3981719" y="5702334"/>
              <a:ext cx="352301" cy="352301"/>
              <a:chOff x="3517900" y="4600575"/>
              <a:chExt cx="720000" cy="720000"/>
            </a:xfrm>
          </p:grpSpPr>
          <p:sp>
            <p:nvSpPr>
              <p:cNvPr id="100" name="Ellipse 99">
                <a:extLst>
                  <a:ext uri="{FF2B5EF4-FFF2-40B4-BE49-F238E27FC236}">
                    <a16:creationId xmlns:a16="http://schemas.microsoft.com/office/drawing/2014/main" id="{66B79D8F-9D2A-4412-9862-5C67FA3A7F9B}"/>
                  </a:ext>
                </a:extLst>
              </p:cNvPr>
              <p:cNvSpPr>
                <a:spLocks noChangeAspect="1"/>
              </p:cNvSpPr>
              <p:nvPr/>
            </p:nvSpPr>
            <p:spPr>
              <a:xfrm>
                <a:off x="3517900" y="4600575"/>
                <a:ext cx="720000" cy="72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100">
                <a:extLst>
                  <a:ext uri="{FF2B5EF4-FFF2-40B4-BE49-F238E27FC236}">
                    <a16:creationId xmlns:a16="http://schemas.microsoft.com/office/drawing/2014/main" id="{DE115F2D-494B-4114-AEE9-2DECD565A8BF}"/>
                  </a:ext>
                </a:extLst>
              </p:cNvPr>
              <p:cNvSpPr>
                <a:spLocks noChangeAspect="1"/>
              </p:cNvSpPr>
              <p:nvPr/>
            </p:nvSpPr>
            <p:spPr>
              <a:xfrm>
                <a:off x="3605285" y="4696284"/>
                <a:ext cx="540001" cy="5400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6" name="Rechteck 65">
            <a:extLst>
              <a:ext uri="{FF2B5EF4-FFF2-40B4-BE49-F238E27FC236}">
                <a16:creationId xmlns:a16="http://schemas.microsoft.com/office/drawing/2014/main" id="{49DA267B-DB73-4BB1-A679-3F2F7E7E932E}"/>
              </a:ext>
            </a:extLst>
          </p:cNvPr>
          <p:cNvSpPr/>
          <p:nvPr/>
        </p:nvSpPr>
        <p:spPr>
          <a:xfrm>
            <a:off x="4901301" y="1211686"/>
            <a:ext cx="3339914" cy="908005"/>
          </a:xfrm>
          <a:prstGeom prst="rect">
            <a:avLst/>
          </a:prstGeom>
          <a:solidFill>
            <a:srgbClr val="FFFFFF"/>
          </a:solidFill>
          <a:ln>
            <a:noFill/>
          </a:ln>
        </p:spPr>
        <p:txBody>
          <a:bodyPr wrap="square" lIns="91440" tIns="45720" rIns="91440" bIns="45720" anchor="t">
            <a:spAutoFit/>
          </a:bodyPr>
          <a:lstStyle/>
          <a:p>
            <a:pPr marL="9525">
              <a:lnSpc>
                <a:spcPct val="120000"/>
              </a:lnSpc>
              <a:spcBef>
                <a:spcPts val="300"/>
              </a:spcBef>
              <a:spcAft>
                <a:spcPts val="300"/>
              </a:spcAft>
              <a:buClr>
                <a:srgbClr val="FF0000"/>
              </a:buClr>
            </a:pPr>
            <a:r>
              <a:rPr lang="de-DE" sz="900" b="1" dirty="0">
                <a:solidFill>
                  <a:schemeClr val="tx2"/>
                </a:solidFill>
                <a:latin typeface="Arial"/>
                <a:cs typeface="Arial"/>
                <a:sym typeface="Wingdings" panose="05000000000000000000" pitchFamily="2" charset="2"/>
              </a:rPr>
              <a:t>Vorbereitungen auf Außerbetriebnahme der Hochstraße:</a:t>
            </a:r>
            <a:r>
              <a:rPr lang="de-DE" sz="900" dirty="0">
                <a:solidFill>
                  <a:schemeClr val="tx2"/>
                </a:solidFill>
                <a:latin typeface="Arial"/>
                <a:cs typeface="Arial"/>
                <a:sym typeface="Wingdings" panose="05000000000000000000" pitchFamily="2" charset="2"/>
              </a:rPr>
              <a:t> temporäre Verkehrsführung für den Durchgangsverkehr über das umgebaute Bestandsnetz B 277 / A 480 und A 45 (</a:t>
            </a:r>
            <a:r>
              <a:rPr lang="de-DE" sz="900" dirty="0" err="1">
                <a:solidFill>
                  <a:schemeClr val="tx2"/>
                </a:solidFill>
                <a:latin typeface="Arial"/>
                <a:cs typeface="Arial"/>
                <a:sym typeface="Wingdings" panose="05000000000000000000" pitchFamily="2" charset="2"/>
              </a:rPr>
              <a:t>AdB</a:t>
            </a:r>
            <a:r>
              <a:rPr lang="de-DE" sz="900" dirty="0">
                <a:solidFill>
                  <a:schemeClr val="tx2"/>
                </a:solidFill>
                <a:latin typeface="Arial"/>
                <a:cs typeface="Arial"/>
                <a:sym typeface="Wingdings" panose="05000000000000000000" pitchFamily="2" charset="2"/>
              </a:rPr>
              <a:t>), mit temporärer Anbindung des Quell- und Zielverkehrs (Innenstadt Wetzlar aus Westen)</a:t>
            </a:r>
          </a:p>
        </p:txBody>
      </p:sp>
    </p:spTree>
    <p:extLst>
      <p:ext uri="{BB962C8B-B14F-4D97-AF65-F5344CB8AC3E}">
        <p14:creationId xmlns:p14="http://schemas.microsoft.com/office/powerpoint/2010/main" val="35291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lnSpcReduction="10000"/>
          </a:bodyPr>
          <a:lstStyle/>
          <a:p>
            <a:r>
              <a:rPr lang="de-DE" dirty="0"/>
              <a:t>Ersatz Brückenzug B 49 Wetzlar – Hintergründe zur Planung</a:t>
            </a:r>
          </a:p>
          <a:p>
            <a:endParaRPr lang="de-DE" dirty="0"/>
          </a:p>
        </p:txBody>
      </p:sp>
      <p:sp>
        <p:nvSpPr>
          <p:cNvPr id="3" name="Textplatzhalter 2"/>
          <p:cNvSpPr>
            <a:spLocks noGrp="1"/>
          </p:cNvSpPr>
          <p:nvPr>
            <p:ph type="body" sz="quarter" idx="11"/>
          </p:nvPr>
        </p:nvSpPr>
        <p:spPr/>
        <p:txBody>
          <a:bodyPr/>
          <a:lstStyle/>
          <a:p>
            <a:r>
              <a:rPr lang="de-DE" dirty="0"/>
              <a:t>Vorzugsvariante</a:t>
            </a:r>
          </a:p>
        </p:txBody>
      </p:sp>
      <p:sp>
        <p:nvSpPr>
          <p:cNvPr id="4" name="Textplatzhalter 3"/>
          <p:cNvSpPr>
            <a:spLocks noGrp="1"/>
          </p:cNvSpPr>
          <p:nvPr>
            <p:ph type="body" sz="quarter" idx="12"/>
          </p:nvPr>
        </p:nvSpPr>
        <p:spPr/>
        <p:txBody>
          <a:bodyPr/>
          <a:lstStyle/>
          <a:p>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19" y="1446221"/>
            <a:ext cx="8291548" cy="3896196"/>
          </a:xfrm>
          <a:prstGeom prst="rect">
            <a:avLst/>
          </a:prstGeom>
        </p:spPr>
      </p:pic>
    </p:spTree>
    <p:extLst>
      <p:ext uri="{BB962C8B-B14F-4D97-AF65-F5344CB8AC3E}">
        <p14:creationId xmlns:p14="http://schemas.microsoft.com/office/powerpoint/2010/main" val="304231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0"/>
          </p:nvPr>
        </p:nvSpPr>
        <p:spPr/>
        <p:txBody>
          <a:bodyPr>
            <a:normAutofit lnSpcReduction="10000"/>
          </a:bodyPr>
          <a:lstStyle/>
          <a:p>
            <a:r>
              <a:rPr lang="de-DE" dirty="0"/>
              <a:t>Ersatz Brückenzug B 49 Wetzlar – Hintergründe zur Planung</a:t>
            </a:r>
          </a:p>
          <a:p>
            <a:endParaRPr lang="de-DE" dirty="0"/>
          </a:p>
        </p:txBody>
      </p:sp>
      <p:sp>
        <p:nvSpPr>
          <p:cNvPr id="10" name="Textplatzhalter 9"/>
          <p:cNvSpPr>
            <a:spLocks noGrp="1"/>
          </p:cNvSpPr>
          <p:nvPr>
            <p:ph type="body" sz="quarter" idx="11"/>
          </p:nvPr>
        </p:nvSpPr>
        <p:spPr/>
        <p:txBody>
          <a:bodyPr/>
          <a:lstStyle/>
          <a:p>
            <a:r>
              <a:rPr lang="de-DE" dirty="0"/>
              <a:t>Dezernat Betrieb und Verkehr Westhessen</a:t>
            </a:r>
          </a:p>
        </p:txBody>
      </p:sp>
      <p:sp>
        <p:nvSpPr>
          <p:cNvPr id="11" name="Textplatzhalter 10"/>
          <p:cNvSpPr>
            <a:spLocks noGrp="1"/>
          </p:cNvSpPr>
          <p:nvPr>
            <p:ph type="body" sz="quarter" idx="12"/>
          </p:nvPr>
        </p:nvSpPr>
        <p:spPr/>
        <p:txBody>
          <a:bodyPr/>
          <a:lstStyle/>
          <a:p>
            <a:r>
              <a:rPr lang="de-DE" dirty="0"/>
              <a:t>Moritzstr. 16</a:t>
            </a:r>
          </a:p>
          <a:p>
            <a:r>
              <a:rPr lang="de-DE" dirty="0"/>
              <a:t>35683 Dillenburg</a:t>
            </a:r>
          </a:p>
        </p:txBody>
      </p:sp>
      <p:sp>
        <p:nvSpPr>
          <p:cNvPr id="12" name="Textplatzhalter 11"/>
          <p:cNvSpPr>
            <a:spLocks noGrp="1"/>
          </p:cNvSpPr>
          <p:nvPr>
            <p:ph type="body" sz="quarter" idx="13"/>
          </p:nvPr>
        </p:nvSpPr>
        <p:spPr/>
        <p:txBody>
          <a:bodyPr/>
          <a:lstStyle/>
          <a:p>
            <a:r>
              <a:rPr lang="de-DE" dirty="0"/>
              <a:t>Harald Wilke</a:t>
            </a:r>
          </a:p>
        </p:txBody>
      </p:sp>
      <p:sp>
        <p:nvSpPr>
          <p:cNvPr id="13" name="Textplatzhalter 12"/>
          <p:cNvSpPr>
            <a:spLocks noGrp="1"/>
          </p:cNvSpPr>
          <p:nvPr>
            <p:ph type="body" sz="quarter" idx="14"/>
          </p:nvPr>
        </p:nvSpPr>
        <p:spPr/>
        <p:txBody>
          <a:bodyPr/>
          <a:lstStyle/>
          <a:p>
            <a:r>
              <a:rPr lang="de-DE" dirty="0"/>
              <a:t>Fon: 02771 / 840 420</a:t>
            </a:r>
          </a:p>
          <a:p>
            <a:r>
              <a:rPr lang="de-DE" dirty="0"/>
              <a:t>mail: harald.wilke@mobil.hessen.de</a:t>
            </a:r>
          </a:p>
        </p:txBody>
      </p:sp>
      <p:sp>
        <p:nvSpPr>
          <p:cNvPr id="14" name="Textplatzhalter 13"/>
          <p:cNvSpPr>
            <a:spLocks noGrp="1"/>
          </p:cNvSpPr>
          <p:nvPr>
            <p:ph type="body" sz="quarter" idx="16"/>
          </p:nvPr>
        </p:nvSpPr>
        <p:spPr/>
        <p:txBody>
          <a:bodyPr/>
          <a:lstStyle/>
          <a:p>
            <a:r>
              <a:rPr lang="de-DE" dirty="0"/>
              <a:t>Hessen Mobil – Außenstelle Dillenburg</a:t>
            </a:r>
          </a:p>
        </p:txBody>
      </p:sp>
    </p:spTree>
    <p:extLst>
      <p:ext uri="{BB962C8B-B14F-4D97-AF65-F5344CB8AC3E}">
        <p14:creationId xmlns:p14="http://schemas.microsoft.com/office/powerpoint/2010/main" val="2344452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B15EC-1E4E-4926-BBE9-3D938FA2E186}"/>
              </a:ext>
            </a:extLst>
          </p:cNvPr>
          <p:cNvSpPr>
            <a:spLocks noGrp="1"/>
          </p:cNvSpPr>
          <p:nvPr>
            <p:ph type="ctrTitle"/>
          </p:nvPr>
        </p:nvSpPr>
        <p:spPr/>
        <p:txBody>
          <a:bodyPr/>
          <a:lstStyle/>
          <a:p>
            <a:r>
              <a:rPr lang="de-DE" dirty="0"/>
              <a:t>Stadt Wetzlar</a:t>
            </a:r>
          </a:p>
        </p:txBody>
      </p:sp>
      <p:sp>
        <p:nvSpPr>
          <p:cNvPr id="3" name="Untertitel 2">
            <a:extLst>
              <a:ext uri="{FF2B5EF4-FFF2-40B4-BE49-F238E27FC236}">
                <a16:creationId xmlns:a16="http://schemas.microsoft.com/office/drawing/2014/main" id="{B4A0EB36-EEA1-4A45-993B-9A8469AC5561}"/>
              </a:ext>
            </a:extLst>
          </p:cNvPr>
          <p:cNvSpPr>
            <a:spLocks noGrp="1"/>
          </p:cNvSpPr>
          <p:nvPr>
            <p:ph type="subTitle" idx="1"/>
          </p:nvPr>
        </p:nvSpPr>
        <p:spPr/>
        <p:txBody>
          <a:bodyPr/>
          <a:lstStyle/>
          <a:p>
            <a:endParaRPr lang="de-DE"/>
          </a:p>
        </p:txBody>
      </p:sp>
      <p:sp>
        <p:nvSpPr>
          <p:cNvPr id="5" name="Fußzeilenplatzhalter 4">
            <a:extLst>
              <a:ext uri="{FF2B5EF4-FFF2-40B4-BE49-F238E27FC236}">
                <a16:creationId xmlns:a16="http://schemas.microsoft.com/office/drawing/2014/main" id="{CD7D19BB-20C6-4CE7-8844-EF7EB45FF613}"/>
              </a:ext>
            </a:extLst>
          </p:cNvPr>
          <p:cNvSpPr>
            <a:spLocks noGrp="1"/>
          </p:cNvSpPr>
          <p:nvPr>
            <p:ph type="ftr" sz="quarter" idx="11"/>
          </p:nvPr>
        </p:nvSpPr>
        <p:spPr/>
        <p:txBody>
          <a:bodyPr/>
          <a:lstStyle/>
          <a:p>
            <a:r>
              <a:rPr lang="de-DE"/>
              <a:t>Projektgruppe VLUID - öffentliches Kick-Off</a:t>
            </a:r>
            <a:endParaRPr lang="de-DE" dirty="0"/>
          </a:p>
        </p:txBody>
      </p:sp>
      <p:sp>
        <p:nvSpPr>
          <p:cNvPr id="7" name="Datumsplatzhalter 6">
            <a:extLst>
              <a:ext uri="{FF2B5EF4-FFF2-40B4-BE49-F238E27FC236}">
                <a16:creationId xmlns:a16="http://schemas.microsoft.com/office/drawing/2014/main" id="{BD608E88-6BFE-465B-957C-73C98E086F1E}"/>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8B58F115-5D61-4F4B-A358-E4B7EB88F9AA}"/>
              </a:ext>
            </a:extLst>
          </p:cNvPr>
          <p:cNvSpPr>
            <a:spLocks noGrp="1"/>
          </p:cNvSpPr>
          <p:nvPr>
            <p:ph type="sldNum" sz="quarter" idx="12"/>
          </p:nvPr>
        </p:nvSpPr>
        <p:spPr/>
        <p:txBody>
          <a:bodyPr/>
          <a:lstStyle/>
          <a:p>
            <a:fld id="{C2C24CF1-65F4-440A-8345-6B89AD16BD0C}" type="slidenum">
              <a:rPr lang="de-DE" smtClean="0"/>
              <a:pPr/>
              <a:t>13</a:t>
            </a:fld>
            <a:endParaRPr lang="de-DE" dirty="0"/>
          </a:p>
        </p:txBody>
      </p:sp>
    </p:spTree>
    <p:extLst>
      <p:ext uri="{BB962C8B-B14F-4D97-AF65-F5344CB8AC3E}">
        <p14:creationId xmlns:p14="http://schemas.microsoft.com/office/powerpoint/2010/main" val="284126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a:bodyPr>
          <a:lstStyle/>
          <a:p>
            <a:pPr algn="l"/>
            <a:r>
              <a:rPr lang="de-DE" sz="3200" b="1" dirty="0"/>
              <a:t>Ausgangssituation</a:t>
            </a:r>
          </a:p>
        </p:txBody>
      </p:sp>
      <p:sp>
        <p:nvSpPr>
          <p:cNvPr id="3" name="Inhaltsplatzhalter 2">
            <a:extLst>
              <a:ext uri="{FF2B5EF4-FFF2-40B4-BE49-F238E27FC236}">
                <a16:creationId xmlns:a16="http://schemas.microsoft.com/office/drawing/2014/main" id="{D0A9CC9C-A279-4A88-BD3D-E0C3171FA0B1}"/>
              </a:ext>
            </a:extLst>
          </p:cNvPr>
          <p:cNvSpPr>
            <a:spLocks noGrp="1"/>
          </p:cNvSpPr>
          <p:nvPr>
            <p:ph idx="1"/>
          </p:nvPr>
        </p:nvSpPr>
        <p:spPr>
          <a:xfrm>
            <a:off x="447338" y="1441561"/>
            <a:ext cx="8229600" cy="4525963"/>
          </a:xfrm>
        </p:spPr>
        <p:txBody>
          <a:bodyPr vert="horz" lIns="91440" tIns="45720" rIns="91440" bIns="45720" rtlCol="0" anchor="t">
            <a:normAutofit/>
          </a:bodyPr>
          <a:lstStyle/>
          <a:p>
            <a:pPr>
              <a:lnSpc>
                <a:spcPct val="120000"/>
              </a:lnSpc>
              <a:spcBef>
                <a:spcPts val="600"/>
              </a:spcBef>
              <a:buClr>
                <a:srgbClr val="FF0000"/>
              </a:buClr>
              <a:buFont typeface="Wingdings" panose="05000000000000000000" pitchFamily="2" charset="2"/>
              <a:buChar char="§"/>
            </a:pPr>
            <a:r>
              <a:rPr lang="de-DE" sz="2800" dirty="0">
                <a:hlinkClick r:id="rId2" action="ppaction://hlinkfile"/>
              </a:rPr>
              <a:t>Übersicht zum Umbau B49/A45</a:t>
            </a:r>
            <a:endParaRPr lang="de-DE" sz="2800" dirty="0"/>
          </a:p>
          <a:p>
            <a:pPr marL="0" indent="0">
              <a:lnSpc>
                <a:spcPct val="120000"/>
              </a:lnSpc>
              <a:spcBef>
                <a:spcPts val="600"/>
              </a:spcBef>
              <a:buClr>
                <a:srgbClr val="FF0000"/>
              </a:buClr>
              <a:buNone/>
            </a:pPr>
            <a:endParaRPr lang="de-DE" sz="2800" dirty="0"/>
          </a:p>
          <a:p>
            <a:pPr marL="0" indent="0">
              <a:lnSpc>
                <a:spcPct val="120000"/>
              </a:lnSpc>
              <a:spcBef>
                <a:spcPts val="600"/>
              </a:spcBef>
              <a:buNone/>
            </a:pPr>
            <a:endParaRPr lang="de-DE" sz="2400" baseline="30000" dirty="0"/>
          </a:p>
          <a:p>
            <a:pPr marL="0" indent="0">
              <a:lnSpc>
                <a:spcPct val="120000"/>
              </a:lnSpc>
              <a:spcBef>
                <a:spcPts val="600"/>
              </a:spcBef>
              <a:buNone/>
            </a:pPr>
            <a:endParaRPr lang="de-DE" sz="1000" dirty="0">
              <a:cs typeface="Calibri"/>
            </a:endParaRPr>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429000" cy="365125"/>
          </a:xfrm>
        </p:spPr>
        <p:txBody>
          <a:bodyPr/>
          <a:lstStyle/>
          <a:p>
            <a:r>
              <a:rPr lang="de-DE" dirty="0"/>
              <a:t>Projektgruppe VLUID - öffentliches Kick-Off</a:t>
            </a:r>
          </a:p>
        </p:txBody>
      </p:sp>
      <p:sp>
        <p:nvSpPr>
          <p:cNvPr id="8" name="Datumsplatzhalter 7">
            <a:extLst>
              <a:ext uri="{FF2B5EF4-FFF2-40B4-BE49-F238E27FC236}">
                <a16:creationId xmlns:a16="http://schemas.microsoft.com/office/drawing/2014/main" id="{5D148564-3F7C-48C9-9712-AEC93D8497C1}"/>
              </a:ext>
            </a:extLst>
          </p:cNvPr>
          <p:cNvSpPr>
            <a:spLocks noGrp="1"/>
          </p:cNvSpPr>
          <p:nvPr>
            <p:ph type="dt" sz="half" idx="10"/>
          </p:nvPr>
        </p:nvSpPr>
        <p:spPr/>
        <p:txBody>
          <a:bodyPr/>
          <a:lstStyle/>
          <a:p>
            <a:r>
              <a:rPr lang="de-DE"/>
              <a:t>13.01.2022</a:t>
            </a:r>
            <a:endParaRPr lang="de-DE" dirty="0"/>
          </a:p>
        </p:txBody>
      </p:sp>
      <p:sp>
        <p:nvSpPr>
          <p:cNvPr id="9" name="Foliennummernplatzhalter 8">
            <a:extLst>
              <a:ext uri="{FF2B5EF4-FFF2-40B4-BE49-F238E27FC236}">
                <a16:creationId xmlns:a16="http://schemas.microsoft.com/office/drawing/2014/main" id="{FD4F25CC-B269-4C8B-842D-998E3546F855}"/>
              </a:ext>
            </a:extLst>
          </p:cNvPr>
          <p:cNvSpPr>
            <a:spLocks noGrp="1"/>
          </p:cNvSpPr>
          <p:nvPr>
            <p:ph type="sldNum" sz="quarter" idx="12"/>
          </p:nvPr>
        </p:nvSpPr>
        <p:spPr/>
        <p:txBody>
          <a:bodyPr/>
          <a:lstStyle/>
          <a:p>
            <a:fld id="{C2C24CF1-65F4-440A-8345-6B89AD16BD0C}" type="slidenum">
              <a:rPr lang="de-DE" smtClean="0"/>
              <a:t>14</a:t>
            </a:fld>
            <a:endParaRPr lang="de-DE"/>
          </a:p>
        </p:txBody>
      </p:sp>
    </p:spTree>
    <p:extLst>
      <p:ext uri="{BB962C8B-B14F-4D97-AF65-F5344CB8AC3E}">
        <p14:creationId xmlns:p14="http://schemas.microsoft.com/office/powerpoint/2010/main" val="3138270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a:bodyPr>
          <a:lstStyle/>
          <a:p>
            <a:pPr algn="l"/>
            <a:r>
              <a:rPr lang="de-DE" sz="3200" b="1" dirty="0">
                <a:cs typeface="Arial" panose="020B0604020202020204" pitchFamily="34" charset="0"/>
              </a:rPr>
              <a:t>Ziele VLUID</a:t>
            </a:r>
          </a:p>
        </p:txBody>
      </p:sp>
      <p:sp>
        <p:nvSpPr>
          <p:cNvPr id="3" name="Inhaltsplatzhalter 2">
            <a:extLst>
              <a:ext uri="{FF2B5EF4-FFF2-40B4-BE49-F238E27FC236}">
                <a16:creationId xmlns:a16="http://schemas.microsoft.com/office/drawing/2014/main" id="{D0A9CC9C-A279-4A88-BD3D-E0C3171FA0B1}"/>
              </a:ext>
            </a:extLst>
          </p:cNvPr>
          <p:cNvSpPr>
            <a:spLocks noGrp="1"/>
          </p:cNvSpPr>
          <p:nvPr>
            <p:ph idx="1"/>
          </p:nvPr>
        </p:nvSpPr>
        <p:spPr/>
        <p:txBody>
          <a:bodyPr/>
          <a:lstStyle/>
          <a:p>
            <a:pPr marL="0" indent="0">
              <a:buClr>
                <a:srgbClr val="FF0000"/>
              </a:buClr>
              <a:buNone/>
            </a:pPr>
            <a:r>
              <a:rPr lang="de-DE" sz="2400" i="1" dirty="0"/>
              <a:t>Erarbeitung einer Sammlung datenbasierter „intelligenter“ Maßnahmen zur Unterstützung des verkehrlichen Managements von Baustellensituationen sowie Veröffentlichung der Ergebnisse und Empfehlungen des Projektes.</a:t>
            </a:r>
          </a:p>
          <a:p>
            <a:pPr marL="0" indent="0">
              <a:buNone/>
            </a:pPr>
            <a:endParaRPr lang="de-DE" sz="2400" u="sng" dirty="0"/>
          </a:p>
          <a:p>
            <a:pPr marL="0" indent="0">
              <a:buNone/>
            </a:pPr>
            <a:r>
              <a:rPr lang="de-DE" sz="2400" u="sng" dirty="0"/>
              <a:t>Beispiele:</a:t>
            </a:r>
          </a:p>
          <a:p>
            <a:pPr>
              <a:buClr>
                <a:srgbClr val="FF0000"/>
              </a:buClr>
              <a:buFont typeface="Wingdings" panose="05000000000000000000" pitchFamily="2" charset="2"/>
              <a:buChar char="§"/>
            </a:pPr>
            <a:r>
              <a:rPr lang="de-DE" sz="2400" dirty="0"/>
              <a:t>App-basierte Services für Pendler, Fahrer von LKW oder Fahrgäste des Nahverkehrs</a:t>
            </a:r>
          </a:p>
          <a:p>
            <a:pPr>
              <a:buClr>
                <a:srgbClr val="FF0000"/>
              </a:buClr>
              <a:buFont typeface="Wingdings" panose="05000000000000000000" pitchFamily="2" charset="2"/>
              <a:buChar char="§"/>
            </a:pPr>
            <a:r>
              <a:rPr lang="de-DE" sz="2400" dirty="0"/>
              <a:t>Verkehrsabhängige Wechselwegweisung mit mobilen Schildern</a:t>
            </a:r>
          </a:p>
          <a:p>
            <a:pPr>
              <a:buClr>
                <a:srgbClr val="FF0000"/>
              </a:buClr>
              <a:buFont typeface="Wingdings" panose="05000000000000000000" pitchFamily="2" charset="2"/>
              <a:buChar char="§"/>
            </a:pPr>
            <a:r>
              <a:rPr lang="de-DE" sz="2400" dirty="0"/>
              <a:t>Betrieb von Dashboards zur Bürgerinformation</a:t>
            </a:r>
          </a:p>
          <a:p>
            <a:pPr>
              <a:buClr>
                <a:srgbClr val="FF0000"/>
              </a:buClr>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536032" cy="365125"/>
          </a:xfrm>
        </p:spPr>
        <p:txBody>
          <a:bodyPr/>
          <a:lstStyle/>
          <a:p>
            <a:r>
              <a:rPr lang="de-DE"/>
              <a:t>Projektgruppe VLUID - öffentliches Kick-Off</a:t>
            </a:r>
            <a:endParaRPr lang="de-DE" dirty="0"/>
          </a:p>
        </p:txBody>
      </p:sp>
      <p:sp>
        <p:nvSpPr>
          <p:cNvPr id="8" name="Datumsplatzhalter 7">
            <a:extLst>
              <a:ext uri="{FF2B5EF4-FFF2-40B4-BE49-F238E27FC236}">
                <a16:creationId xmlns:a16="http://schemas.microsoft.com/office/drawing/2014/main" id="{2186B497-0775-4433-AC14-0310B24E80C3}"/>
              </a:ext>
            </a:extLst>
          </p:cNvPr>
          <p:cNvSpPr>
            <a:spLocks noGrp="1"/>
          </p:cNvSpPr>
          <p:nvPr>
            <p:ph type="dt" sz="half" idx="10"/>
          </p:nvPr>
        </p:nvSpPr>
        <p:spPr/>
        <p:txBody>
          <a:bodyPr/>
          <a:lstStyle/>
          <a:p>
            <a:r>
              <a:rPr lang="de-DE"/>
              <a:t>13.01.2022</a:t>
            </a:r>
            <a:endParaRPr lang="de-DE" dirty="0"/>
          </a:p>
        </p:txBody>
      </p:sp>
      <p:sp>
        <p:nvSpPr>
          <p:cNvPr id="9" name="Foliennummernplatzhalter 8">
            <a:extLst>
              <a:ext uri="{FF2B5EF4-FFF2-40B4-BE49-F238E27FC236}">
                <a16:creationId xmlns:a16="http://schemas.microsoft.com/office/drawing/2014/main" id="{3CAEFD89-384A-4D34-8842-1CF5B366ED90}"/>
              </a:ext>
            </a:extLst>
          </p:cNvPr>
          <p:cNvSpPr>
            <a:spLocks noGrp="1"/>
          </p:cNvSpPr>
          <p:nvPr>
            <p:ph type="sldNum" sz="quarter" idx="12"/>
          </p:nvPr>
        </p:nvSpPr>
        <p:spPr/>
        <p:txBody>
          <a:bodyPr/>
          <a:lstStyle/>
          <a:p>
            <a:fld id="{C2C24CF1-65F4-440A-8345-6B89AD16BD0C}" type="slidenum">
              <a:rPr lang="de-DE" smtClean="0"/>
              <a:t>15</a:t>
            </a:fld>
            <a:endParaRPr lang="de-DE"/>
          </a:p>
        </p:txBody>
      </p:sp>
    </p:spTree>
    <p:extLst>
      <p:ext uri="{BB962C8B-B14F-4D97-AF65-F5344CB8AC3E}">
        <p14:creationId xmlns:p14="http://schemas.microsoft.com/office/powerpoint/2010/main" val="3360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a:bodyPr>
          <a:lstStyle/>
          <a:p>
            <a:pPr algn="l"/>
            <a:r>
              <a:rPr lang="de-DE" sz="3200" b="1" dirty="0"/>
              <a:t>Eckdaten</a:t>
            </a:r>
          </a:p>
        </p:txBody>
      </p:sp>
      <p:sp>
        <p:nvSpPr>
          <p:cNvPr id="3" name="Inhaltsplatzhalter 2">
            <a:extLst>
              <a:ext uri="{FF2B5EF4-FFF2-40B4-BE49-F238E27FC236}">
                <a16:creationId xmlns:a16="http://schemas.microsoft.com/office/drawing/2014/main" id="{D0A9CC9C-A279-4A88-BD3D-E0C3171FA0B1}"/>
              </a:ext>
            </a:extLst>
          </p:cNvPr>
          <p:cNvSpPr>
            <a:spLocks noGrp="1"/>
          </p:cNvSpPr>
          <p:nvPr>
            <p:ph idx="1"/>
          </p:nvPr>
        </p:nvSpPr>
        <p:spPr>
          <a:xfrm>
            <a:off x="457200" y="1861206"/>
            <a:ext cx="8229600" cy="4525963"/>
          </a:xfrm>
        </p:spPr>
        <p:txBody>
          <a:bodyPr/>
          <a:lstStyle/>
          <a:p>
            <a:pPr>
              <a:lnSpc>
                <a:spcPct val="120000"/>
              </a:lnSpc>
              <a:spcBef>
                <a:spcPts val="600"/>
              </a:spcBef>
              <a:buClr>
                <a:srgbClr val="FF0000"/>
              </a:buClr>
              <a:buFont typeface="Wingdings" panose="05000000000000000000" pitchFamily="2" charset="2"/>
              <a:buChar char="§"/>
            </a:pPr>
            <a:r>
              <a:rPr lang="de-DE" sz="2800" b="1" dirty="0"/>
              <a:t>Laufzeit: </a:t>
            </a:r>
            <a:r>
              <a:rPr lang="de-DE" sz="2800" dirty="0"/>
              <a:t>Oktober 2021 – September 2024</a:t>
            </a:r>
          </a:p>
          <a:p>
            <a:pPr>
              <a:lnSpc>
                <a:spcPct val="120000"/>
              </a:lnSpc>
              <a:spcBef>
                <a:spcPts val="600"/>
              </a:spcBef>
              <a:buClr>
                <a:srgbClr val="FF0000"/>
              </a:buClr>
              <a:buFont typeface="Wingdings" panose="05000000000000000000" pitchFamily="2" charset="2"/>
              <a:buChar char="§"/>
            </a:pPr>
            <a:r>
              <a:rPr lang="de-DE" sz="2800" b="1" dirty="0"/>
              <a:t>Fördermaßnahme: </a:t>
            </a:r>
            <a:r>
              <a:rPr lang="de-DE" sz="2800" dirty="0"/>
              <a:t>Modernitätsfonds des BMVI</a:t>
            </a:r>
          </a:p>
          <a:p>
            <a:pPr>
              <a:lnSpc>
                <a:spcPct val="120000"/>
              </a:lnSpc>
              <a:spcBef>
                <a:spcPts val="600"/>
              </a:spcBef>
              <a:buClr>
                <a:srgbClr val="FF0000"/>
              </a:buClr>
              <a:buFont typeface="Wingdings" panose="05000000000000000000" pitchFamily="2" charset="2"/>
              <a:buChar char="§"/>
            </a:pPr>
            <a:r>
              <a:rPr lang="de-DE" sz="2800" b="1" dirty="0"/>
              <a:t>Förderbereich:</a:t>
            </a:r>
            <a:r>
              <a:rPr lang="de-DE" sz="2800" dirty="0"/>
              <a:t> Förderlinie 2, Call 8, Kat. B2</a:t>
            </a:r>
            <a:r>
              <a:rPr lang="de-DE" sz="2800" baseline="30000" dirty="0"/>
              <a:t>1)</a:t>
            </a:r>
          </a:p>
          <a:p>
            <a:pPr>
              <a:lnSpc>
                <a:spcPct val="120000"/>
              </a:lnSpc>
              <a:spcBef>
                <a:spcPts val="600"/>
              </a:spcBef>
              <a:buClr>
                <a:srgbClr val="FF0000"/>
              </a:buClr>
              <a:buFont typeface="Wingdings" panose="05000000000000000000" pitchFamily="2" charset="2"/>
              <a:buChar char="§"/>
            </a:pPr>
            <a:r>
              <a:rPr lang="de-DE" sz="2800" b="1" dirty="0"/>
              <a:t>Projektvolumen: </a:t>
            </a:r>
            <a:r>
              <a:rPr lang="de-DE" sz="2800" dirty="0"/>
              <a:t>3.900.940€ </a:t>
            </a:r>
          </a:p>
          <a:p>
            <a:pPr>
              <a:lnSpc>
                <a:spcPct val="120000"/>
              </a:lnSpc>
              <a:spcBef>
                <a:spcPts val="600"/>
              </a:spcBef>
              <a:buClr>
                <a:srgbClr val="FF0000"/>
              </a:buClr>
              <a:buFont typeface="Wingdings" panose="05000000000000000000" pitchFamily="2" charset="2"/>
              <a:buChar char="§"/>
            </a:pPr>
            <a:r>
              <a:rPr lang="de-DE" sz="2800" b="1" dirty="0"/>
              <a:t>Fördervolumen: </a:t>
            </a:r>
            <a:r>
              <a:rPr lang="de-DE" sz="2800" dirty="0"/>
              <a:t>3.000.000€ (77%)</a:t>
            </a:r>
          </a:p>
          <a:p>
            <a:pPr marL="0" indent="0">
              <a:lnSpc>
                <a:spcPct val="120000"/>
              </a:lnSpc>
              <a:spcBef>
                <a:spcPts val="600"/>
              </a:spcBef>
              <a:buNone/>
            </a:pPr>
            <a:endParaRPr lang="de-DE" sz="1800" dirty="0"/>
          </a:p>
          <a:p>
            <a:pPr marL="0" indent="0">
              <a:lnSpc>
                <a:spcPct val="120000"/>
              </a:lnSpc>
              <a:spcBef>
                <a:spcPts val="600"/>
              </a:spcBef>
              <a:buNone/>
            </a:pPr>
            <a:r>
              <a:rPr lang="de-DE" sz="1800" dirty="0"/>
              <a:t>Der Antrag wurde über die ekom21 Digitalisierungsberatung durch [</a:t>
            </a:r>
            <a:r>
              <a:rPr lang="de-DE" sz="1800" dirty="0" err="1"/>
              <a:t>ui</a:t>
            </a:r>
            <a:r>
              <a:rPr lang="de-DE" sz="1800" dirty="0"/>
              <a:t>!] erstellt. </a:t>
            </a:r>
          </a:p>
          <a:p>
            <a:pPr marL="0" indent="0">
              <a:lnSpc>
                <a:spcPct val="120000"/>
              </a:lnSpc>
              <a:spcBef>
                <a:spcPts val="600"/>
              </a:spcBef>
              <a:buNone/>
            </a:pPr>
            <a:r>
              <a:rPr lang="de-DE" sz="1800" dirty="0"/>
              <a:t>1) Datenbezogene Vorhaben für innovative und nachhaltige Verkehrskonzepte</a:t>
            </a:r>
          </a:p>
          <a:p>
            <a:pPr marL="0" indent="0">
              <a:buNone/>
            </a:pPr>
            <a:endParaRPr lang="de-DE" sz="2800" dirty="0"/>
          </a:p>
          <a:p>
            <a:pPr marL="0" indent="0">
              <a:buNone/>
            </a:pPr>
            <a:endParaRPr lang="de-DE" dirty="0"/>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608040" cy="365125"/>
          </a:xfrm>
        </p:spPr>
        <p:txBody>
          <a:bodyPr/>
          <a:lstStyle/>
          <a:p>
            <a:r>
              <a:rPr lang="de-DE"/>
              <a:t>Projektgruppe VLUID - öffentliches Kick-Off</a:t>
            </a:r>
            <a:endParaRPr lang="de-DE" dirty="0"/>
          </a:p>
        </p:txBody>
      </p:sp>
      <p:sp>
        <p:nvSpPr>
          <p:cNvPr id="8" name="Datumsplatzhalter 7">
            <a:extLst>
              <a:ext uri="{FF2B5EF4-FFF2-40B4-BE49-F238E27FC236}">
                <a16:creationId xmlns:a16="http://schemas.microsoft.com/office/drawing/2014/main" id="{50CD53EF-E026-435C-B7A4-36DC294B87AA}"/>
              </a:ext>
            </a:extLst>
          </p:cNvPr>
          <p:cNvSpPr>
            <a:spLocks noGrp="1"/>
          </p:cNvSpPr>
          <p:nvPr>
            <p:ph type="dt" sz="half" idx="10"/>
          </p:nvPr>
        </p:nvSpPr>
        <p:spPr/>
        <p:txBody>
          <a:bodyPr/>
          <a:lstStyle/>
          <a:p>
            <a:r>
              <a:rPr lang="de-DE"/>
              <a:t>13.01.2022</a:t>
            </a:r>
            <a:endParaRPr lang="de-DE" dirty="0"/>
          </a:p>
        </p:txBody>
      </p:sp>
      <p:sp>
        <p:nvSpPr>
          <p:cNvPr id="9" name="Foliennummernplatzhalter 8">
            <a:extLst>
              <a:ext uri="{FF2B5EF4-FFF2-40B4-BE49-F238E27FC236}">
                <a16:creationId xmlns:a16="http://schemas.microsoft.com/office/drawing/2014/main" id="{BE906F75-D743-4200-BA27-CF2CF607E195}"/>
              </a:ext>
            </a:extLst>
          </p:cNvPr>
          <p:cNvSpPr>
            <a:spLocks noGrp="1"/>
          </p:cNvSpPr>
          <p:nvPr>
            <p:ph type="sldNum" sz="quarter" idx="12"/>
          </p:nvPr>
        </p:nvSpPr>
        <p:spPr/>
        <p:txBody>
          <a:bodyPr/>
          <a:lstStyle/>
          <a:p>
            <a:fld id="{C2C24CF1-65F4-440A-8345-6B89AD16BD0C}" type="slidenum">
              <a:rPr lang="de-DE" smtClean="0"/>
              <a:t>16</a:t>
            </a:fld>
            <a:endParaRPr lang="de-DE"/>
          </a:p>
        </p:txBody>
      </p:sp>
    </p:spTree>
    <p:extLst>
      <p:ext uri="{BB962C8B-B14F-4D97-AF65-F5344CB8AC3E}">
        <p14:creationId xmlns:p14="http://schemas.microsoft.com/office/powerpoint/2010/main" val="402386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a:bodyPr>
          <a:lstStyle/>
          <a:p>
            <a:pPr algn="l"/>
            <a:r>
              <a:rPr lang="de-DE" sz="3200" b="1" dirty="0"/>
              <a:t>Projektbeteiligte</a:t>
            </a:r>
          </a:p>
        </p:txBody>
      </p:sp>
      <p:sp>
        <p:nvSpPr>
          <p:cNvPr id="3" name="Inhaltsplatzhalter 2">
            <a:extLst>
              <a:ext uri="{FF2B5EF4-FFF2-40B4-BE49-F238E27FC236}">
                <a16:creationId xmlns:a16="http://schemas.microsoft.com/office/drawing/2014/main" id="{D0A9CC9C-A279-4A88-BD3D-E0C3171FA0B1}"/>
              </a:ext>
            </a:extLst>
          </p:cNvPr>
          <p:cNvSpPr>
            <a:spLocks noGrp="1"/>
          </p:cNvSpPr>
          <p:nvPr>
            <p:ph idx="1"/>
          </p:nvPr>
        </p:nvSpPr>
        <p:spPr>
          <a:xfrm>
            <a:off x="447338" y="1441561"/>
            <a:ext cx="8229600" cy="4525963"/>
          </a:xfrm>
        </p:spPr>
        <p:txBody>
          <a:bodyPr>
            <a:normAutofit/>
          </a:bodyPr>
          <a:lstStyle/>
          <a:p>
            <a:pPr>
              <a:lnSpc>
                <a:spcPct val="120000"/>
              </a:lnSpc>
              <a:spcBef>
                <a:spcPts val="600"/>
              </a:spcBef>
              <a:buClr>
                <a:srgbClr val="FF0000"/>
              </a:buClr>
              <a:buFont typeface="Wingdings" panose="05000000000000000000" pitchFamily="2" charset="2"/>
              <a:buChar char="§"/>
            </a:pPr>
            <a:r>
              <a:rPr lang="de-DE" sz="2400" b="1" dirty="0"/>
              <a:t>Stadt Wetzlar</a:t>
            </a:r>
            <a:r>
              <a:rPr lang="de-DE" sz="2400" dirty="0"/>
              <a:t>, Wetzlar („Wetzlar“)</a:t>
            </a:r>
          </a:p>
          <a:p>
            <a:pPr>
              <a:lnSpc>
                <a:spcPct val="120000"/>
              </a:lnSpc>
              <a:spcBef>
                <a:spcPts val="600"/>
              </a:spcBef>
              <a:buClr>
                <a:srgbClr val="FF0000"/>
              </a:buClr>
              <a:buFont typeface="Wingdings" panose="05000000000000000000" pitchFamily="2" charset="2"/>
              <a:buChar char="§"/>
            </a:pPr>
            <a:r>
              <a:rPr lang="de-DE" sz="2400" b="1" dirty="0"/>
              <a:t>Hessen Mobil</a:t>
            </a:r>
            <a:r>
              <a:rPr lang="de-DE" sz="2400" dirty="0"/>
              <a:t>, Dillenburg („HM“)</a:t>
            </a:r>
          </a:p>
          <a:p>
            <a:pPr>
              <a:lnSpc>
                <a:spcPct val="120000"/>
              </a:lnSpc>
              <a:spcBef>
                <a:spcPts val="600"/>
              </a:spcBef>
              <a:buClr>
                <a:srgbClr val="FF0000"/>
              </a:buClr>
              <a:buFont typeface="Wingdings" panose="05000000000000000000" pitchFamily="2" charset="2"/>
              <a:buChar char="§"/>
            </a:pPr>
            <a:r>
              <a:rPr lang="de-DE" sz="2400" b="1" dirty="0"/>
              <a:t>Werner Gimmler Wetzlarer Verkehrsbetriebe GmbH</a:t>
            </a:r>
            <a:r>
              <a:rPr lang="de-DE" sz="2400" dirty="0"/>
              <a:t>, Wetzlar („WVB“)</a:t>
            </a:r>
          </a:p>
          <a:p>
            <a:pPr>
              <a:lnSpc>
                <a:spcPct val="120000"/>
              </a:lnSpc>
              <a:spcBef>
                <a:spcPts val="600"/>
              </a:spcBef>
              <a:buClr>
                <a:srgbClr val="FF0000"/>
              </a:buClr>
              <a:buFont typeface="Wingdings" panose="05000000000000000000" pitchFamily="2" charset="2"/>
              <a:buChar char="§"/>
            </a:pPr>
            <a:r>
              <a:rPr lang="de-DE" sz="2400" b="1" dirty="0"/>
              <a:t>Urban Software Institute GmbH</a:t>
            </a:r>
            <a:r>
              <a:rPr lang="de-DE" sz="2400" dirty="0"/>
              <a:t>, Darmstadt („[</a:t>
            </a:r>
            <a:r>
              <a:rPr lang="de-DE" sz="2400" dirty="0" err="1"/>
              <a:t>ui</a:t>
            </a:r>
            <a:r>
              <a:rPr lang="de-DE" sz="2400" dirty="0"/>
              <a:t>!]“)</a:t>
            </a:r>
          </a:p>
          <a:p>
            <a:pPr>
              <a:lnSpc>
                <a:spcPct val="120000"/>
              </a:lnSpc>
              <a:spcBef>
                <a:spcPts val="600"/>
              </a:spcBef>
              <a:buClr>
                <a:srgbClr val="FF0000"/>
              </a:buClr>
              <a:buFont typeface="Wingdings" panose="05000000000000000000" pitchFamily="2" charset="2"/>
              <a:buChar char="§"/>
            </a:pPr>
            <a:r>
              <a:rPr lang="de-DE" sz="2400" b="1" dirty="0"/>
              <a:t>Technische Hochschule Mittelhessen</a:t>
            </a:r>
            <a:r>
              <a:rPr lang="de-DE" sz="2400" dirty="0"/>
              <a:t>, Gießen („THM“)</a:t>
            </a:r>
          </a:p>
          <a:p>
            <a:pPr marL="0" indent="0">
              <a:lnSpc>
                <a:spcPct val="120000"/>
              </a:lnSpc>
              <a:spcBef>
                <a:spcPts val="600"/>
              </a:spcBef>
              <a:buNone/>
            </a:pPr>
            <a:r>
              <a:rPr lang="de-DE" sz="2400" b="1" dirty="0"/>
              <a:t>Projektkoordination: </a:t>
            </a:r>
            <a:r>
              <a:rPr lang="de-DE" sz="2400" dirty="0"/>
              <a:t>Stadt Wetzlar</a:t>
            </a:r>
          </a:p>
          <a:p>
            <a:pPr marL="0" indent="0">
              <a:lnSpc>
                <a:spcPct val="120000"/>
              </a:lnSpc>
              <a:spcBef>
                <a:spcPts val="600"/>
              </a:spcBef>
              <a:buNone/>
            </a:pPr>
            <a:r>
              <a:rPr lang="de-DE" sz="2400" dirty="0"/>
              <a:t>Kontakt: komm. Thomas Hemmelmann</a:t>
            </a:r>
            <a:r>
              <a:rPr lang="de-DE" sz="2400" baseline="30000" dirty="0"/>
              <a:t>2)</a:t>
            </a:r>
          </a:p>
          <a:p>
            <a:pPr marL="0" indent="0">
              <a:lnSpc>
                <a:spcPct val="120000"/>
              </a:lnSpc>
              <a:spcBef>
                <a:spcPts val="600"/>
              </a:spcBef>
              <a:buNone/>
            </a:pPr>
            <a:r>
              <a:rPr lang="de-DE" sz="1400" dirty="0"/>
              <a:t>2) </a:t>
            </a:r>
            <a:r>
              <a:rPr lang="de-DE" sz="1400" dirty="0">
                <a:hlinkClick r:id="rId2"/>
              </a:rPr>
              <a:t>thomas.hemmelmann@wetzlar.de</a:t>
            </a:r>
            <a:r>
              <a:rPr lang="de-DE" sz="1400" dirty="0"/>
              <a:t> </a:t>
            </a:r>
          </a:p>
          <a:p>
            <a:pPr marL="0" indent="0">
              <a:lnSpc>
                <a:spcPct val="120000"/>
              </a:lnSpc>
              <a:spcBef>
                <a:spcPts val="600"/>
              </a:spcBef>
              <a:buNone/>
            </a:pPr>
            <a:endParaRPr lang="de-DE" sz="2400" baseline="30000" dirty="0"/>
          </a:p>
          <a:p>
            <a:pPr marL="0" indent="0">
              <a:lnSpc>
                <a:spcPct val="120000"/>
              </a:lnSpc>
              <a:spcBef>
                <a:spcPts val="600"/>
              </a:spcBef>
              <a:buNone/>
            </a:pPr>
            <a:endParaRPr lang="de-DE" sz="2400" baseline="30000" dirty="0"/>
          </a:p>
          <a:p>
            <a:pPr marL="0" indent="0">
              <a:buNone/>
            </a:pPr>
            <a:endParaRPr lang="de-DE" sz="2800" dirty="0"/>
          </a:p>
          <a:p>
            <a:pPr marL="0" indent="0">
              <a:buNone/>
            </a:pPr>
            <a:endParaRPr lang="de-DE" dirty="0"/>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608040" cy="365125"/>
          </a:xfrm>
        </p:spPr>
        <p:txBody>
          <a:bodyPr/>
          <a:lstStyle/>
          <a:p>
            <a:r>
              <a:rPr lang="de-DE"/>
              <a:t>Projektgruppe VLUID - öffentliches Kick-Off</a:t>
            </a:r>
            <a:endParaRPr lang="de-DE" dirty="0"/>
          </a:p>
        </p:txBody>
      </p:sp>
      <p:sp>
        <p:nvSpPr>
          <p:cNvPr id="9" name="Datumsplatzhalter 8">
            <a:extLst>
              <a:ext uri="{FF2B5EF4-FFF2-40B4-BE49-F238E27FC236}">
                <a16:creationId xmlns:a16="http://schemas.microsoft.com/office/drawing/2014/main" id="{E21FF1A6-F5CB-4E58-9E35-B5BF890BD861}"/>
              </a:ext>
            </a:extLst>
          </p:cNvPr>
          <p:cNvSpPr>
            <a:spLocks noGrp="1"/>
          </p:cNvSpPr>
          <p:nvPr>
            <p:ph type="dt" sz="half" idx="10"/>
          </p:nvPr>
        </p:nvSpPr>
        <p:spPr/>
        <p:txBody>
          <a:bodyPr/>
          <a:lstStyle/>
          <a:p>
            <a:r>
              <a:rPr lang="de-DE"/>
              <a:t>13.01.2022</a:t>
            </a:r>
            <a:endParaRPr lang="de-DE" dirty="0"/>
          </a:p>
        </p:txBody>
      </p:sp>
      <p:sp>
        <p:nvSpPr>
          <p:cNvPr id="10" name="Foliennummernplatzhalter 9">
            <a:extLst>
              <a:ext uri="{FF2B5EF4-FFF2-40B4-BE49-F238E27FC236}">
                <a16:creationId xmlns:a16="http://schemas.microsoft.com/office/drawing/2014/main" id="{2E4AB1F7-D9C7-445E-A6C5-FB273E95BD0A}"/>
              </a:ext>
            </a:extLst>
          </p:cNvPr>
          <p:cNvSpPr>
            <a:spLocks noGrp="1"/>
          </p:cNvSpPr>
          <p:nvPr>
            <p:ph type="sldNum" sz="quarter" idx="12"/>
          </p:nvPr>
        </p:nvSpPr>
        <p:spPr/>
        <p:txBody>
          <a:bodyPr/>
          <a:lstStyle/>
          <a:p>
            <a:fld id="{C2C24CF1-65F4-440A-8345-6B89AD16BD0C}" type="slidenum">
              <a:rPr lang="de-DE" smtClean="0"/>
              <a:t>17</a:t>
            </a:fld>
            <a:endParaRPr lang="de-DE"/>
          </a:p>
        </p:txBody>
      </p:sp>
    </p:spTree>
    <p:extLst>
      <p:ext uri="{BB962C8B-B14F-4D97-AF65-F5344CB8AC3E}">
        <p14:creationId xmlns:p14="http://schemas.microsoft.com/office/powerpoint/2010/main" val="325302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fontScale="90000"/>
          </a:bodyPr>
          <a:lstStyle/>
          <a:p>
            <a:pPr algn="l"/>
            <a:r>
              <a:rPr lang="de-DE" sz="3200" b="1" dirty="0"/>
              <a:t>VLUID – Schwerpunkte und Aufgaben der Partner</a:t>
            </a:r>
          </a:p>
        </p:txBody>
      </p:sp>
      <p:sp>
        <p:nvSpPr>
          <p:cNvPr id="3" name="Inhaltsplatzhalter 2">
            <a:extLst>
              <a:ext uri="{FF2B5EF4-FFF2-40B4-BE49-F238E27FC236}">
                <a16:creationId xmlns:a16="http://schemas.microsoft.com/office/drawing/2014/main" id="{D0A9CC9C-A279-4A88-BD3D-E0C3171FA0B1}"/>
              </a:ext>
            </a:extLst>
          </p:cNvPr>
          <p:cNvSpPr>
            <a:spLocks noGrp="1"/>
          </p:cNvSpPr>
          <p:nvPr>
            <p:ph idx="1"/>
          </p:nvPr>
        </p:nvSpPr>
        <p:spPr>
          <a:xfrm>
            <a:off x="447338" y="1441561"/>
            <a:ext cx="8229600" cy="4525963"/>
          </a:xfrm>
        </p:spPr>
        <p:txBody>
          <a:bodyPr>
            <a:normAutofit/>
          </a:bodyPr>
          <a:lstStyle/>
          <a:p>
            <a:pPr marL="0" indent="0">
              <a:buNone/>
            </a:pPr>
            <a:endParaRPr lang="de-DE" dirty="0"/>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536032" cy="365125"/>
          </a:xfrm>
        </p:spPr>
        <p:txBody>
          <a:bodyPr/>
          <a:lstStyle/>
          <a:p>
            <a:r>
              <a:rPr lang="de-DE"/>
              <a:t>Projektgruppe VLUID - öffentliches Kick-Off</a:t>
            </a:r>
            <a:endParaRPr lang="de-DE" dirty="0"/>
          </a:p>
        </p:txBody>
      </p:sp>
      <p:sp>
        <p:nvSpPr>
          <p:cNvPr id="8" name="Rechteck: abgerundete Ecken 7">
            <a:extLst>
              <a:ext uri="{FF2B5EF4-FFF2-40B4-BE49-F238E27FC236}">
                <a16:creationId xmlns:a16="http://schemas.microsoft.com/office/drawing/2014/main" id="{97F5E6E6-F646-4417-9BAE-BB92960B9708}"/>
              </a:ext>
            </a:extLst>
          </p:cNvPr>
          <p:cNvSpPr/>
          <p:nvPr/>
        </p:nvSpPr>
        <p:spPr>
          <a:xfrm>
            <a:off x="406665" y="1291913"/>
            <a:ext cx="2577734" cy="2434571"/>
          </a:xfrm>
          <a:prstGeom prst="roundRect">
            <a:avLst>
              <a:gd name="adj" fmla="val 7645"/>
            </a:avLst>
          </a:prstGeom>
          <a:solidFill>
            <a:schemeClr val="tx2"/>
          </a:solidFill>
          <a:ln w="19050" cap="flat" cmpd="sng" algn="ctr">
            <a:solidFill>
              <a:sysClr val="window" lastClr="FFFFFF"/>
            </a:solidFill>
            <a:prstDash val="solid"/>
            <a:miter lim="800000"/>
          </a:ln>
          <a:effectLst/>
        </p:spPr>
        <p:txBody>
          <a:bodyPr rtlCol="0" anchor="t"/>
          <a:lstStyle/>
          <a:p>
            <a:pPr marR="0" lvl="0" defTabSz="914400" eaLnBrk="1" fontAlgn="auto" latinLnBrk="0" hangingPunct="1">
              <a:lnSpc>
                <a:spcPct val="100000"/>
              </a:lnSpc>
              <a:spcBef>
                <a:spcPts val="0"/>
              </a:spcBef>
              <a:spcAft>
                <a:spcPts val="0"/>
              </a:spcAft>
              <a:buClrTx/>
              <a:buSzTx/>
              <a:tabLst/>
              <a:defRPr/>
            </a:pPr>
            <a:r>
              <a:rPr kumimoji="0" lang="de-DE" sz="1600" b="1" i="0" u="none" strike="noStrike" kern="0" cap="none" spc="0" normalizeH="0" baseline="0" noProof="0" dirty="0">
                <a:ln>
                  <a:noFill/>
                </a:ln>
                <a:solidFill>
                  <a:prstClr val="white"/>
                </a:solidFill>
                <a:effectLst/>
                <a:uLnTx/>
                <a:uFillTx/>
                <a:ea typeface="+mn-ea"/>
                <a:cs typeface="+mn-cs"/>
              </a:rPr>
              <a:t>Wetzlar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1" i="0" u="none" strike="noStrike" kern="0" cap="none" spc="0" normalizeH="0" baseline="0" noProof="0" dirty="0">
                <a:ln>
                  <a:noFill/>
                </a:ln>
                <a:solidFill>
                  <a:prstClr val="white"/>
                </a:solidFill>
                <a:effectLst/>
                <a:uLnTx/>
                <a:uFillTx/>
                <a:ea typeface="+mn-ea"/>
                <a:cs typeface="+mn-cs"/>
              </a:rPr>
              <a:t>Städt. Verkehr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Gesamtprojektleitung</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Bereitstellen Datenquellen, Installation Sensoren und Aktoren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Anwender planerische / operative Lösungsansätze mit Koordination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Öffentlichkeitsarbeit</a:t>
            </a:r>
          </a:p>
        </p:txBody>
      </p:sp>
      <p:sp>
        <p:nvSpPr>
          <p:cNvPr id="10" name="Rechteck: abgerundete Ecken 9">
            <a:extLst>
              <a:ext uri="{FF2B5EF4-FFF2-40B4-BE49-F238E27FC236}">
                <a16:creationId xmlns:a16="http://schemas.microsoft.com/office/drawing/2014/main" id="{376FF802-3DA9-44A1-81C9-D0D89E449E47}"/>
              </a:ext>
            </a:extLst>
          </p:cNvPr>
          <p:cNvSpPr/>
          <p:nvPr/>
        </p:nvSpPr>
        <p:spPr>
          <a:xfrm>
            <a:off x="3084765" y="1291913"/>
            <a:ext cx="2577734" cy="2466702"/>
          </a:xfrm>
          <a:prstGeom prst="roundRect">
            <a:avLst>
              <a:gd name="adj" fmla="val 7645"/>
            </a:avLst>
          </a:prstGeom>
          <a:solidFill>
            <a:schemeClr val="tx2"/>
          </a:solidFill>
          <a:ln w="19050" cap="flat" cmpd="sng" algn="ctr">
            <a:solidFill>
              <a:sysClr val="window" lastClr="FFFFFF"/>
            </a:solidFill>
            <a:prstDash val="solid"/>
            <a:miter lim="800000"/>
          </a:ln>
          <a:effectLst/>
        </p:spPr>
        <p:txBody>
          <a:bodyPr rtlCol="0" anchor="t"/>
          <a:lstStyle/>
          <a:p>
            <a:pPr marR="0" lvl="0" defTabSz="914400" eaLnBrk="1" fontAlgn="auto" latinLnBrk="0" hangingPunct="1">
              <a:lnSpc>
                <a:spcPct val="100000"/>
              </a:lnSpc>
              <a:spcBef>
                <a:spcPts val="0"/>
              </a:spcBef>
              <a:spcAft>
                <a:spcPts val="0"/>
              </a:spcAft>
              <a:buClrTx/>
              <a:buSzTx/>
              <a:tabLst/>
              <a:defRPr/>
            </a:pPr>
            <a:r>
              <a:rPr kumimoji="0" lang="de-DE" sz="1600" b="1" i="0" u="none" strike="noStrike" kern="0" cap="none" spc="0" normalizeH="0" baseline="0" noProof="0" dirty="0">
                <a:ln>
                  <a:noFill/>
                </a:ln>
                <a:solidFill>
                  <a:prstClr val="white"/>
                </a:solidFill>
                <a:effectLst/>
                <a:uLnTx/>
                <a:uFillTx/>
                <a:ea typeface="+mn-ea"/>
                <a:cs typeface="+mn-cs"/>
              </a:rPr>
              <a:t>Hessen Mobil</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1" i="0" u="none" strike="noStrike" kern="0" cap="none" spc="0" normalizeH="0" baseline="0" noProof="0" dirty="0">
                <a:ln>
                  <a:noFill/>
                </a:ln>
                <a:solidFill>
                  <a:prstClr val="white"/>
                </a:solidFill>
                <a:effectLst/>
                <a:uLnTx/>
                <a:uFillTx/>
                <a:ea typeface="+mn-ea"/>
                <a:cs typeface="+mn-cs"/>
              </a:rPr>
              <a:t>Überregionaler KFZ-Verkehr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Bereitstellen Datenquellen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white"/>
                </a:solidFill>
                <a:effectLst/>
                <a:uLnTx/>
                <a:uFillTx/>
                <a:ea typeface="+mn-ea"/>
                <a:cs typeface="+mn-cs"/>
              </a:rPr>
              <a:t>Anwender Lösungsansätze</a:t>
            </a:r>
          </a:p>
        </p:txBody>
      </p:sp>
      <p:sp>
        <p:nvSpPr>
          <p:cNvPr id="12" name="Rechteck: abgerundete Ecken 11">
            <a:extLst>
              <a:ext uri="{FF2B5EF4-FFF2-40B4-BE49-F238E27FC236}">
                <a16:creationId xmlns:a16="http://schemas.microsoft.com/office/drawing/2014/main" id="{F8A73ACA-0B3B-4A99-BAD9-C0E3D8AE8A67}"/>
              </a:ext>
            </a:extLst>
          </p:cNvPr>
          <p:cNvSpPr/>
          <p:nvPr/>
        </p:nvSpPr>
        <p:spPr>
          <a:xfrm>
            <a:off x="5762865" y="1317377"/>
            <a:ext cx="2577734" cy="2414847"/>
          </a:xfrm>
          <a:prstGeom prst="roundRect">
            <a:avLst>
              <a:gd name="adj" fmla="val 7645"/>
            </a:avLst>
          </a:prstGeom>
          <a:solidFill>
            <a:schemeClr val="tx2"/>
          </a:solidFill>
          <a:ln w="19050" cap="flat" cmpd="sng" algn="ctr">
            <a:solidFill>
              <a:sysClr val="window" lastClr="FFFFFF"/>
            </a:solidFill>
            <a:prstDash val="solid"/>
            <a:miter lim="800000"/>
          </a:ln>
          <a:effectLst/>
        </p:spPr>
        <p:txBody>
          <a:bodyPr rtlCol="0" anchor="t"/>
          <a:lstStyle/>
          <a:p>
            <a:r>
              <a:rPr lang="de-DE" sz="1600" b="1" kern="0" dirty="0">
                <a:solidFill>
                  <a:prstClr val="white"/>
                </a:solidFill>
              </a:rPr>
              <a:t>Wetzlarer Verkehrsbetriebe</a:t>
            </a:r>
          </a:p>
          <a:p>
            <a:pPr marL="171450" indent="-171450">
              <a:buFont typeface="Arial" panose="020B0604020202020204" pitchFamily="34" charset="0"/>
              <a:buChar char="•"/>
            </a:pPr>
            <a:r>
              <a:rPr lang="de-DE" sz="1400" b="1" kern="0" dirty="0">
                <a:solidFill>
                  <a:prstClr val="white"/>
                </a:solidFill>
              </a:rPr>
              <a:t>Busverkehr Wetzlar</a:t>
            </a:r>
          </a:p>
          <a:p>
            <a:pPr marL="171450" indent="-171450">
              <a:buFont typeface="Arial" panose="020B0604020202020204" pitchFamily="34" charset="0"/>
              <a:buChar char="•"/>
            </a:pPr>
            <a:r>
              <a:rPr lang="de-DE" sz="1400" kern="0" dirty="0">
                <a:solidFill>
                  <a:prstClr val="white"/>
                </a:solidFill>
              </a:rPr>
              <a:t>Bereitstellen Datenquellen </a:t>
            </a:r>
            <a:r>
              <a:rPr lang="de-DE" sz="1400" kern="0" dirty="0" err="1">
                <a:solidFill>
                  <a:prstClr val="white"/>
                </a:solidFill>
              </a:rPr>
              <a:t>überreg</a:t>
            </a:r>
            <a:r>
              <a:rPr lang="de-DE" sz="1400" kern="0" dirty="0">
                <a:solidFill>
                  <a:prstClr val="white"/>
                </a:solidFill>
              </a:rPr>
              <a:t>. Verkehr</a:t>
            </a:r>
          </a:p>
          <a:p>
            <a:pPr marL="171450" indent="-171450">
              <a:buFont typeface="Arial" panose="020B0604020202020204" pitchFamily="34" charset="0"/>
              <a:buChar char="•"/>
            </a:pPr>
            <a:r>
              <a:rPr lang="de-DE" sz="1400" kern="0" dirty="0">
                <a:solidFill>
                  <a:prstClr val="white"/>
                </a:solidFill>
              </a:rPr>
              <a:t>Öffentlichkeitsarbeit</a:t>
            </a:r>
          </a:p>
          <a:p>
            <a:pPr marL="171450" indent="-171450">
              <a:buFont typeface="Arial" panose="020B0604020202020204" pitchFamily="34" charset="0"/>
              <a:buChar char="•"/>
            </a:pPr>
            <a:r>
              <a:rPr lang="de-DE" sz="1400" kern="0" dirty="0">
                <a:solidFill>
                  <a:prstClr val="white"/>
                </a:solidFill>
              </a:rPr>
              <a:t>Anwender Lösungsansätze</a:t>
            </a:r>
          </a:p>
        </p:txBody>
      </p:sp>
      <p:sp>
        <p:nvSpPr>
          <p:cNvPr id="14" name="Rechteck: abgerundete Ecken 13">
            <a:extLst>
              <a:ext uri="{FF2B5EF4-FFF2-40B4-BE49-F238E27FC236}">
                <a16:creationId xmlns:a16="http://schemas.microsoft.com/office/drawing/2014/main" id="{A67B9AA5-416D-4ED5-8469-EDDC2ADE1F5A}"/>
              </a:ext>
            </a:extLst>
          </p:cNvPr>
          <p:cNvSpPr/>
          <p:nvPr/>
        </p:nvSpPr>
        <p:spPr>
          <a:xfrm>
            <a:off x="1868854" y="3856407"/>
            <a:ext cx="2577734" cy="2480218"/>
          </a:xfrm>
          <a:prstGeom prst="roundRect">
            <a:avLst>
              <a:gd name="adj" fmla="val 7645"/>
            </a:avLst>
          </a:prstGeom>
          <a:solidFill>
            <a:schemeClr val="tx2"/>
          </a:solidFill>
          <a:ln w="19050" cap="flat" cmpd="sng" algn="ctr">
            <a:solidFill>
              <a:sysClr val="window" lastClr="FFFFFF"/>
            </a:solidFill>
            <a:prstDash val="solid"/>
            <a:miter lim="800000"/>
          </a:ln>
          <a:effectLst/>
        </p:spPr>
        <p:txBody>
          <a:bodyPr rtlCol="0" anchor="t"/>
          <a:lstStyle/>
          <a:p>
            <a:pPr lvl="0"/>
            <a:r>
              <a:rPr lang="de-DE" sz="1600" b="1" dirty="0">
                <a:solidFill>
                  <a:prstClr val="white"/>
                </a:solidFill>
              </a:rPr>
              <a:t>[</a:t>
            </a:r>
            <a:r>
              <a:rPr lang="de-DE" sz="1600" b="1" dirty="0" err="1">
                <a:solidFill>
                  <a:prstClr val="white"/>
                </a:solidFill>
              </a:rPr>
              <a:t>ui</a:t>
            </a:r>
            <a:r>
              <a:rPr lang="de-DE" sz="1600" b="1" dirty="0">
                <a:solidFill>
                  <a:prstClr val="white"/>
                </a:solidFill>
              </a:rPr>
              <a:t>!] Urban Institute</a:t>
            </a:r>
          </a:p>
          <a:p>
            <a:pPr marL="171450" indent="-171450">
              <a:buFont typeface="Arial" panose="020B0604020202020204" pitchFamily="34" charset="0"/>
              <a:buChar char="•"/>
            </a:pPr>
            <a:r>
              <a:rPr lang="de-DE" sz="1400" b="1" kern="0" dirty="0">
                <a:solidFill>
                  <a:prstClr val="white"/>
                </a:solidFill>
              </a:rPr>
              <a:t>Plattform, Data-Analytics</a:t>
            </a:r>
          </a:p>
          <a:p>
            <a:pPr marL="171450" indent="-171450">
              <a:buFont typeface="Arial" panose="020B0604020202020204" pitchFamily="34" charset="0"/>
              <a:buChar char="•"/>
            </a:pPr>
            <a:r>
              <a:rPr lang="de-DE" sz="1400" kern="0" dirty="0">
                <a:solidFill>
                  <a:prstClr val="white"/>
                </a:solidFill>
              </a:rPr>
              <a:t>Durchführung Workshop-Formate</a:t>
            </a:r>
          </a:p>
          <a:p>
            <a:pPr marL="171450" indent="-171450">
              <a:buFont typeface="Arial" panose="020B0604020202020204" pitchFamily="34" charset="0"/>
              <a:buChar char="•"/>
            </a:pPr>
            <a:r>
              <a:rPr lang="de-DE" sz="1400" kern="0" dirty="0">
                <a:solidFill>
                  <a:prstClr val="white"/>
                </a:solidFill>
              </a:rPr>
              <a:t>Erschließung Daten</a:t>
            </a:r>
          </a:p>
          <a:p>
            <a:pPr marL="171450" indent="-171450">
              <a:buFont typeface="Arial" panose="020B0604020202020204" pitchFamily="34" charset="0"/>
              <a:buChar char="•"/>
            </a:pPr>
            <a:r>
              <a:rPr lang="de-DE" sz="1400" kern="0" dirty="0">
                <a:solidFill>
                  <a:prstClr val="white"/>
                </a:solidFill>
              </a:rPr>
              <a:t>Datenraum Mobilität</a:t>
            </a:r>
          </a:p>
          <a:p>
            <a:pPr marL="171450" indent="-171450">
              <a:buFont typeface="Arial" panose="020B0604020202020204" pitchFamily="34" charset="0"/>
              <a:buChar char="•"/>
            </a:pPr>
            <a:r>
              <a:rPr lang="de-DE" sz="1400" kern="0" dirty="0">
                <a:solidFill>
                  <a:prstClr val="white"/>
                </a:solidFill>
              </a:rPr>
              <a:t>Exploration, Training, Betrieb Lösungsansätze</a:t>
            </a:r>
          </a:p>
          <a:p>
            <a:pPr marL="171450" indent="-171450">
              <a:buFont typeface="Arial" panose="020B0604020202020204" pitchFamily="34" charset="0"/>
              <a:buChar char="•"/>
            </a:pPr>
            <a:r>
              <a:rPr lang="de-DE" sz="1400" kern="0" dirty="0">
                <a:solidFill>
                  <a:prstClr val="white"/>
                </a:solidFill>
              </a:rPr>
              <a:t>Unterstützung Evaluierung</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200" b="0" i="0" u="none" strike="noStrike" kern="0" cap="none" spc="0" normalizeH="0" baseline="0" noProof="0" dirty="0">
              <a:ln>
                <a:noFill/>
              </a:ln>
              <a:solidFill>
                <a:prstClr val="white"/>
              </a:solidFill>
              <a:effectLst/>
              <a:uLnTx/>
              <a:uFillTx/>
              <a:latin typeface="Open Sans"/>
              <a:ea typeface="+mn-ea"/>
              <a:cs typeface="+mn-cs"/>
            </a:endParaRPr>
          </a:p>
        </p:txBody>
      </p:sp>
      <p:sp>
        <p:nvSpPr>
          <p:cNvPr id="16" name="Rechteck: abgerundete Ecken 15">
            <a:extLst>
              <a:ext uri="{FF2B5EF4-FFF2-40B4-BE49-F238E27FC236}">
                <a16:creationId xmlns:a16="http://schemas.microsoft.com/office/drawing/2014/main" id="{7E06D850-49A1-4B93-8EA0-F627E65AC34F}"/>
              </a:ext>
            </a:extLst>
          </p:cNvPr>
          <p:cNvSpPr/>
          <p:nvPr/>
        </p:nvSpPr>
        <p:spPr>
          <a:xfrm>
            <a:off x="4530474" y="3827928"/>
            <a:ext cx="2577734" cy="2518559"/>
          </a:xfrm>
          <a:prstGeom prst="roundRect">
            <a:avLst>
              <a:gd name="adj" fmla="val 7645"/>
            </a:avLst>
          </a:prstGeom>
          <a:solidFill>
            <a:schemeClr val="tx2"/>
          </a:solidFill>
          <a:ln w="19050" cap="flat" cmpd="sng" algn="ctr">
            <a:solidFill>
              <a:sysClr val="window" lastClr="FFFFFF"/>
            </a:solidFill>
            <a:prstDash val="solid"/>
            <a:miter lim="800000"/>
          </a:ln>
          <a:effectLst/>
        </p:spPr>
        <p:txBody>
          <a:bodyPr rtlCol="0" anchor="t"/>
          <a:lstStyle/>
          <a:p>
            <a:r>
              <a:rPr lang="de-DE" sz="1600" b="1" kern="0" dirty="0">
                <a:solidFill>
                  <a:prstClr val="white"/>
                </a:solidFill>
              </a:rPr>
              <a:t>TH Mittelhessen</a:t>
            </a:r>
          </a:p>
          <a:p>
            <a:pPr marL="171450" indent="-171450">
              <a:buFont typeface="Arial" panose="020B0604020202020204" pitchFamily="34" charset="0"/>
              <a:buChar char="•"/>
            </a:pPr>
            <a:r>
              <a:rPr lang="de-DE" sz="1400" b="1" kern="0" dirty="0">
                <a:solidFill>
                  <a:prstClr val="white"/>
                </a:solidFill>
              </a:rPr>
              <a:t>Methodik, Volkswirt-</a:t>
            </a:r>
            <a:r>
              <a:rPr lang="de-DE" sz="1400" b="1" kern="0" dirty="0" err="1">
                <a:solidFill>
                  <a:prstClr val="white"/>
                </a:solidFill>
              </a:rPr>
              <a:t>schaftliche</a:t>
            </a:r>
            <a:r>
              <a:rPr lang="de-DE" sz="1400" b="1" kern="0" dirty="0">
                <a:solidFill>
                  <a:prstClr val="white"/>
                </a:solidFill>
              </a:rPr>
              <a:t> Bewertung</a:t>
            </a:r>
          </a:p>
          <a:p>
            <a:pPr marL="171450" indent="-171450">
              <a:buFont typeface="Arial" panose="020B0604020202020204" pitchFamily="34" charset="0"/>
              <a:buChar char="•"/>
            </a:pPr>
            <a:r>
              <a:rPr lang="de-DE" sz="1400" kern="0" dirty="0">
                <a:solidFill>
                  <a:prstClr val="white"/>
                </a:solidFill>
              </a:rPr>
              <a:t>Nicht-verkehrliche Metriken</a:t>
            </a:r>
          </a:p>
          <a:p>
            <a:pPr marL="171450" indent="-171450">
              <a:buFont typeface="Arial" panose="020B0604020202020204" pitchFamily="34" charset="0"/>
              <a:buChar char="•"/>
            </a:pPr>
            <a:r>
              <a:rPr lang="de-DE" sz="1400" kern="0" dirty="0">
                <a:solidFill>
                  <a:prstClr val="white"/>
                </a:solidFill>
              </a:rPr>
              <a:t>Methodische Begleitung</a:t>
            </a:r>
          </a:p>
          <a:p>
            <a:pPr marL="171450" indent="-171450">
              <a:buFont typeface="Arial" panose="020B0604020202020204" pitchFamily="34" charset="0"/>
              <a:buChar char="•"/>
            </a:pPr>
            <a:r>
              <a:rPr lang="de-DE" sz="1400" kern="0" dirty="0">
                <a:solidFill>
                  <a:prstClr val="white"/>
                </a:solidFill>
              </a:rPr>
              <a:t>Digitale Geschäftsmodelle</a:t>
            </a:r>
          </a:p>
          <a:p>
            <a:pPr marL="171450" indent="-171450">
              <a:buFont typeface="Arial" panose="020B0604020202020204" pitchFamily="34" charset="0"/>
              <a:buChar char="•"/>
            </a:pPr>
            <a:r>
              <a:rPr lang="de-DE" sz="1400" kern="0" dirty="0" err="1">
                <a:solidFill>
                  <a:prstClr val="white"/>
                </a:solidFill>
              </a:rPr>
              <a:t>Wissenschaftl</a:t>
            </a:r>
            <a:r>
              <a:rPr lang="de-DE" sz="1400" kern="0" dirty="0">
                <a:solidFill>
                  <a:prstClr val="white"/>
                </a:solidFill>
              </a:rPr>
              <a:t>. Verwertung</a:t>
            </a:r>
          </a:p>
        </p:txBody>
      </p:sp>
      <p:sp>
        <p:nvSpPr>
          <p:cNvPr id="7" name="Datumsplatzhalter 6">
            <a:extLst>
              <a:ext uri="{FF2B5EF4-FFF2-40B4-BE49-F238E27FC236}">
                <a16:creationId xmlns:a16="http://schemas.microsoft.com/office/drawing/2014/main" id="{DF466091-AF5A-4DFC-9005-78E8A3F3C902}"/>
              </a:ext>
            </a:extLst>
          </p:cNvPr>
          <p:cNvSpPr>
            <a:spLocks noGrp="1"/>
          </p:cNvSpPr>
          <p:nvPr>
            <p:ph type="dt" sz="half" idx="10"/>
          </p:nvPr>
        </p:nvSpPr>
        <p:spPr/>
        <p:txBody>
          <a:bodyPr/>
          <a:lstStyle/>
          <a:p>
            <a:r>
              <a:rPr lang="de-DE"/>
              <a:t>13.01.2022</a:t>
            </a:r>
            <a:endParaRPr lang="de-DE" dirty="0"/>
          </a:p>
        </p:txBody>
      </p:sp>
      <p:sp>
        <p:nvSpPr>
          <p:cNvPr id="9" name="Foliennummernplatzhalter 8">
            <a:extLst>
              <a:ext uri="{FF2B5EF4-FFF2-40B4-BE49-F238E27FC236}">
                <a16:creationId xmlns:a16="http://schemas.microsoft.com/office/drawing/2014/main" id="{D6FE3DCD-0D88-43E2-A8F2-A3DFA06D1A1D}"/>
              </a:ext>
            </a:extLst>
          </p:cNvPr>
          <p:cNvSpPr>
            <a:spLocks noGrp="1"/>
          </p:cNvSpPr>
          <p:nvPr>
            <p:ph type="sldNum" sz="quarter" idx="12"/>
          </p:nvPr>
        </p:nvSpPr>
        <p:spPr/>
        <p:txBody>
          <a:bodyPr/>
          <a:lstStyle/>
          <a:p>
            <a:fld id="{C2C24CF1-65F4-440A-8345-6B89AD16BD0C}" type="slidenum">
              <a:rPr lang="de-DE" smtClean="0"/>
              <a:t>18</a:t>
            </a:fld>
            <a:endParaRPr lang="de-DE"/>
          </a:p>
        </p:txBody>
      </p:sp>
    </p:spTree>
    <p:extLst>
      <p:ext uri="{BB962C8B-B14F-4D97-AF65-F5344CB8AC3E}">
        <p14:creationId xmlns:p14="http://schemas.microsoft.com/office/powerpoint/2010/main" val="427715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DE83D-8F9D-46B7-8F9A-6314AD5AF3F2}"/>
              </a:ext>
            </a:extLst>
          </p:cNvPr>
          <p:cNvSpPr>
            <a:spLocks noGrp="1"/>
          </p:cNvSpPr>
          <p:nvPr>
            <p:ph type="title"/>
          </p:nvPr>
        </p:nvSpPr>
        <p:spPr>
          <a:xfrm>
            <a:off x="457200" y="274638"/>
            <a:ext cx="8229600" cy="778098"/>
          </a:xfrm>
        </p:spPr>
        <p:txBody>
          <a:bodyPr>
            <a:normAutofit/>
          </a:bodyPr>
          <a:lstStyle/>
          <a:p>
            <a:pPr algn="l"/>
            <a:r>
              <a:rPr lang="de-DE" sz="3200" b="1" dirty="0"/>
              <a:t>Aufbau und Meilensteine von VLUID</a:t>
            </a:r>
          </a:p>
        </p:txBody>
      </p:sp>
      <p:sp>
        <p:nvSpPr>
          <p:cNvPr id="5" name="Fußzeilenplatzhalter 4">
            <a:extLst>
              <a:ext uri="{FF2B5EF4-FFF2-40B4-BE49-F238E27FC236}">
                <a16:creationId xmlns:a16="http://schemas.microsoft.com/office/drawing/2014/main" id="{A7DCE466-9A1B-4699-92BD-AD1352BC2204}"/>
              </a:ext>
            </a:extLst>
          </p:cNvPr>
          <p:cNvSpPr>
            <a:spLocks noGrp="1"/>
          </p:cNvSpPr>
          <p:nvPr>
            <p:ph type="ftr" sz="quarter" idx="11"/>
          </p:nvPr>
        </p:nvSpPr>
        <p:spPr>
          <a:xfrm>
            <a:off x="3124200" y="6356350"/>
            <a:ext cx="3752056" cy="365125"/>
          </a:xfrm>
        </p:spPr>
        <p:txBody>
          <a:bodyPr/>
          <a:lstStyle/>
          <a:p>
            <a:r>
              <a:rPr lang="de-DE"/>
              <a:t>Projektgruppe VLUID - öffentliches Kick-Off</a:t>
            </a:r>
            <a:endParaRPr lang="de-DE" dirty="0"/>
          </a:p>
        </p:txBody>
      </p:sp>
      <p:pic>
        <p:nvPicPr>
          <p:cNvPr id="16" name="Inhaltsplatzhalter 15">
            <a:extLst>
              <a:ext uri="{FF2B5EF4-FFF2-40B4-BE49-F238E27FC236}">
                <a16:creationId xmlns:a16="http://schemas.microsoft.com/office/drawing/2014/main" id="{B83CE3FF-EED5-4E45-9A63-51D88EDBFF1B}"/>
              </a:ext>
            </a:extLst>
          </p:cNvPr>
          <p:cNvPicPr>
            <a:picLocks noGrp="1" noChangeAspect="1"/>
          </p:cNvPicPr>
          <p:nvPr>
            <p:ph idx="1"/>
          </p:nvPr>
        </p:nvPicPr>
        <p:blipFill>
          <a:blip r:embed="rId2"/>
          <a:stretch>
            <a:fillRect/>
          </a:stretch>
        </p:blipFill>
        <p:spPr>
          <a:xfrm>
            <a:off x="447675" y="2112146"/>
            <a:ext cx="8229600" cy="3184570"/>
          </a:xfrm>
          <a:prstGeom prst="rect">
            <a:avLst/>
          </a:prstGeom>
        </p:spPr>
      </p:pic>
      <p:sp>
        <p:nvSpPr>
          <p:cNvPr id="7" name="Datumsplatzhalter 6">
            <a:extLst>
              <a:ext uri="{FF2B5EF4-FFF2-40B4-BE49-F238E27FC236}">
                <a16:creationId xmlns:a16="http://schemas.microsoft.com/office/drawing/2014/main" id="{C132CF8D-5CE7-472A-84EA-E32511479AD6}"/>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5052B03F-2652-4796-A4C9-E2CF00B6A3A9}"/>
              </a:ext>
            </a:extLst>
          </p:cNvPr>
          <p:cNvSpPr>
            <a:spLocks noGrp="1"/>
          </p:cNvSpPr>
          <p:nvPr>
            <p:ph type="sldNum" sz="quarter" idx="12"/>
          </p:nvPr>
        </p:nvSpPr>
        <p:spPr/>
        <p:txBody>
          <a:bodyPr/>
          <a:lstStyle/>
          <a:p>
            <a:fld id="{C2C24CF1-65F4-440A-8345-6B89AD16BD0C}" type="slidenum">
              <a:rPr lang="de-DE" smtClean="0"/>
              <a:t>19</a:t>
            </a:fld>
            <a:endParaRPr lang="de-DE"/>
          </a:p>
        </p:txBody>
      </p:sp>
    </p:spTree>
    <p:extLst>
      <p:ext uri="{BB962C8B-B14F-4D97-AF65-F5344CB8AC3E}">
        <p14:creationId xmlns:p14="http://schemas.microsoft.com/office/powerpoint/2010/main" val="263008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4E320-B47F-4A5B-AD6D-D04E8D45FE3F}"/>
              </a:ext>
            </a:extLst>
          </p:cNvPr>
          <p:cNvSpPr>
            <a:spLocks noGrp="1"/>
          </p:cNvSpPr>
          <p:nvPr>
            <p:ph type="title"/>
          </p:nvPr>
        </p:nvSpPr>
        <p:spPr/>
        <p:txBody>
          <a:bodyPr>
            <a:normAutofit/>
          </a:bodyPr>
          <a:lstStyle/>
          <a:p>
            <a:pPr algn="l"/>
            <a:r>
              <a:rPr lang="de-DE" sz="3200" b="1" dirty="0"/>
              <a:t>Gliederung</a:t>
            </a:r>
          </a:p>
        </p:txBody>
      </p:sp>
      <p:sp>
        <p:nvSpPr>
          <p:cNvPr id="4" name="Fußzeilenplatzhalter 3">
            <a:extLst>
              <a:ext uri="{FF2B5EF4-FFF2-40B4-BE49-F238E27FC236}">
                <a16:creationId xmlns:a16="http://schemas.microsoft.com/office/drawing/2014/main" id="{0D17C36D-0CC5-4EEF-AEFB-E5F536980DE0}"/>
              </a:ext>
            </a:extLst>
          </p:cNvPr>
          <p:cNvSpPr>
            <a:spLocks noGrp="1"/>
          </p:cNvSpPr>
          <p:nvPr>
            <p:ph type="ftr" sz="quarter" idx="11"/>
          </p:nvPr>
        </p:nvSpPr>
        <p:spPr/>
        <p:txBody>
          <a:bodyPr/>
          <a:lstStyle/>
          <a:p>
            <a:r>
              <a:rPr lang="de-DE" dirty="0"/>
              <a:t>Projektgruppe VLUID - öffentliches Kick-Off</a:t>
            </a:r>
          </a:p>
        </p:txBody>
      </p:sp>
      <p:sp>
        <p:nvSpPr>
          <p:cNvPr id="6" name="Rechteck 5">
            <a:extLst>
              <a:ext uri="{FF2B5EF4-FFF2-40B4-BE49-F238E27FC236}">
                <a16:creationId xmlns:a16="http://schemas.microsoft.com/office/drawing/2014/main" id="{FCC2418D-064D-4615-8640-FAA4AB8802E1}"/>
              </a:ext>
            </a:extLst>
          </p:cNvPr>
          <p:cNvSpPr/>
          <p:nvPr/>
        </p:nvSpPr>
        <p:spPr>
          <a:xfrm>
            <a:off x="447334" y="1166842"/>
            <a:ext cx="8239466" cy="5078313"/>
          </a:xfrm>
          <a:prstGeom prst="rect">
            <a:avLst/>
          </a:prstGeom>
        </p:spPr>
        <p:txBody>
          <a:bodyPr wrap="square">
            <a:spAutoFit/>
          </a:bodyPr>
          <a:lstStyle/>
          <a:p>
            <a:r>
              <a:rPr lang="de-DE" b="1" dirty="0"/>
              <a:t>Hessen Mobil</a:t>
            </a:r>
          </a:p>
          <a:p>
            <a:r>
              <a:rPr lang="de-DE" dirty="0"/>
              <a:t>B 49 Ersatz Brückenzug Wetzlar – Hintergründe zur Planung</a:t>
            </a:r>
          </a:p>
          <a:p>
            <a:endParaRPr lang="de-DE" dirty="0"/>
          </a:p>
          <a:p>
            <a:r>
              <a:rPr lang="de-DE" b="1" dirty="0"/>
              <a:t>Stadt Wetzlar</a:t>
            </a:r>
          </a:p>
          <a:p>
            <a:r>
              <a:rPr lang="de-DE" dirty="0"/>
              <a:t>Ausgangssituation</a:t>
            </a:r>
          </a:p>
          <a:p>
            <a:r>
              <a:rPr lang="de-DE" dirty="0"/>
              <a:t>Ziele VLUID</a:t>
            </a:r>
          </a:p>
          <a:p>
            <a:r>
              <a:rPr lang="de-DE" dirty="0"/>
              <a:t>Eckdaten</a:t>
            </a:r>
          </a:p>
          <a:p>
            <a:r>
              <a:rPr lang="de-DE" dirty="0"/>
              <a:t>Projektbeteiligte</a:t>
            </a:r>
          </a:p>
          <a:p>
            <a:r>
              <a:rPr lang="de-DE" dirty="0"/>
              <a:t>VLUID – Schwerpunkte und Aufgaben der Partner</a:t>
            </a:r>
          </a:p>
          <a:p>
            <a:r>
              <a:rPr lang="de-DE" dirty="0"/>
              <a:t>Aufbau und Meilensteine von VLUID</a:t>
            </a:r>
          </a:p>
          <a:p>
            <a:endParaRPr lang="de-DE" dirty="0"/>
          </a:p>
          <a:p>
            <a:r>
              <a:rPr lang="de-DE" b="1" dirty="0"/>
              <a:t>Urban Institute und THM</a:t>
            </a:r>
          </a:p>
          <a:p>
            <a:r>
              <a:rPr lang="de-DE" dirty="0"/>
              <a:t>Geplante Adressaten des Projekts</a:t>
            </a:r>
          </a:p>
          <a:p>
            <a:r>
              <a:rPr lang="de-DE" dirty="0"/>
              <a:t>Forschungsfragen</a:t>
            </a:r>
          </a:p>
          <a:p>
            <a:r>
              <a:rPr lang="de-DE" dirty="0"/>
              <a:t>Forschungsrisiken</a:t>
            </a:r>
          </a:p>
          <a:p>
            <a:r>
              <a:rPr lang="de-DE" dirty="0"/>
              <a:t>Methodiken</a:t>
            </a:r>
          </a:p>
          <a:p>
            <a:r>
              <a:rPr lang="de-DE" dirty="0"/>
              <a:t>Erwartete Wirkungen und Ergebnisse</a:t>
            </a:r>
          </a:p>
          <a:p>
            <a:r>
              <a:rPr lang="de-DE" dirty="0"/>
              <a:t>Weitergabe der Forschungsergebnisse</a:t>
            </a:r>
          </a:p>
        </p:txBody>
      </p:sp>
      <p:sp>
        <p:nvSpPr>
          <p:cNvPr id="7" name="Datumsplatzhalter 6">
            <a:extLst>
              <a:ext uri="{FF2B5EF4-FFF2-40B4-BE49-F238E27FC236}">
                <a16:creationId xmlns:a16="http://schemas.microsoft.com/office/drawing/2014/main" id="{4AC0E62D-BCC1-4D02-831F-0D5D96101ED3}"/>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DC3AC205-C04E-4FDA-9877-78E709FF3AA7}"/>
              </a:ext>
            </a:extLst>
          </p:cNvPr>
          <p:cNvSpPr>
            <a:spLocks noGrp="1"/>
          </p:cNvSpPr>
          <p:nvPr>
            <p:ph type="sldNum" sz="quarter" idx="12"/>
          </p:nvPr>
        </p:nvSpPr>
        <p:spPr/>
        <p:txBody>
          <a:bodyPr/>
          <a:lstStyle/>
          <a:p>
            <a:fld id="{C2C24CF1-65F4-440A-8345-6B89AD16BD0C}" type="slidenum">
              <a:rPr lang="de-DE" smtClean="0"/>
              <a:t>2</a:t>
            </a:fld>
            <a:endParaRPr lang="de-DE"/>
          </a:p>
        </p:txBody>
      </p:sp>
    </p:spTree>
    <p:extLst>
      <p:ext uri="{BB962C8B-B14F-4D97-AF65-F5344CB8AC3E}">
        <p14:creationId xmlns:p14="http://schemas.microsoft.com/office/powerpoint/2010/main" val="3211779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EB3B4-2773-4E6F-9344-D2785B5D0D8B}"/>
              </a:ext>
            </a:extLst>
          </p:cNvPr>
          <p:cNvSpPr>
            <a:spLocks noGrp="1"/>
          </p:cNvSpPr>
          <p:nvPr>
            <p:ph type="ctrTitle"/>
          </p:nvPr>
        </p:nvSpPr>
        <p:spPr/>
        <p:txBody>
          <a:bodyPr/>
          <a:lstStyle/>
          <a:p>
            <a:r>
              <a:rPr lang="de-DE" dirty="0"/>
              <a:t>[ui!] Urban Institute / THM</a:t>
            </a:r>
          </a:p>
        </p:txBody>
      </p:sp>
      <p:sp>
        <p:nvSpPr>
          <p:cNvPr id="3" name="Untertitel 2">
            <a:extLst>
              <a:ext uri="{FF2B5EF4-FFF2-40B4-BE49-F238E27FC236}">
                <a16:creationId xmlns:a16="http://schemas.microsoft.com/office/drawing/2014/main" id="{30C06873-51DE-4966-9516-BC4F729CBF44}"/>
              </a:ext>
            </a:extLst>
          </p:cNvPr>
          <p:cNvSpPr>
            <a:spLocks noGrp="1"/>
          </p:cNvSpPr>
          <p:nvPr>
            <p:ph type="subTitle" idx="1"/>
          </p:nvPr>
        </p:nvSpPr>
        <p:spPr/>
        <p:txBody>
          <a:bodyPr/>
          <a:lstStyle/>
          <a:p>
            <a:endParaRPr lang="de-DE"/>
          </a:p>
        </p:txBody>
      </p:sp>
      <p:sp>
        <p:nvSpPr>
          <p:cNvPr id="5" name="Fußzeilenplatzhalter 4">
            <a:extLst>
              <a:ext uri="{FF2B5EF4-FFF2-40B4-BE49-F238E27FC236}">
                <a16:creationId xmlns:a16="http://schemas.microsoft.com/office/drawing/2014/main" id="{9A5CB4A0-82C1-4925-BCAC-D095B35F9E34}"/>
              </a:ext>
            </a:extLst>
          </p:cNvPr>
          <p:cNvSpPr>
            <a:spLocks noGrp="1"/>
          </p:cNvSpPr>
          <p:nvPr>
            <p:ph type="ftr" sz="quarter" idx="11"/>
          </p:nvPr>
        </p:nvSpPr>
        <p:spPr/>
        <p:txBody>
          <a:bodyPr/>
          <a:lstStyle/>
          <a:p>
            <a:r>
              <a:rPr lang="de-DE"/>
              <a:t>Projektgruppe VLUID - öffentliches Kick-Off</a:t>
            </a:r>
            <a:endParaRPr lang="de-DE" dirty="0"/>
          </a:p>
        </p:txBody>
      </p:sp>
      <p:sp>
        <p:nvSpPr>
          <p:cNvPr id="7" name="Datumsplatzhalter 6">
            <a:extLst>
              <a:ext uri="{FF2B5EF4-FFF2-40B4-BE49-F238E27FC236}">
                <a16:creationId xmlns:a16="http://schemas.microsoft.com/office/drawing/2014/main" id="{1C1F9FBF-54A3-40BB-BEE1-18FD27C2B5F9}"/>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7D964140-9A82-4726-8150-6E870A26FB1A}"/>
              </a:ext>
            </a:extLst>
          </p:cNvPr>
          <p:cNvSpPr>
            <a:spLocks noGrp="1"/>
          </p:cNvSpPr>
          <p:nvPr>
            <p:ph type="sldNum" sz="quarter" idx="12"/>
          </p:nvPr>
        </p:nvSpPr>
        <p:spPr/>
        <p:txBody>
          <a:bodyPr/>
          <a:lstStyle/>
          <a:p>
            <a:fld id="{C2C24CF1-65F4-440A-8345-6B89AD16BD0C}" type="slidenum">
              <a:rPr lang="de-DE" smtClean="0"/>
              <a:pPr/>
              <a:t>20</a:t>
            </a:fld>
            <a:endParaRPr lang="de-DE" dirty="0"/>
          </a:p>
        </p:txBody>
      </p:sp>
    </p:spTree>
    <p:extLst>
      <p:ext uri="{BB962C8B-B14F-4D97-AF65-F5344CB8AC3E}">
        <p14:creationId xmlns:p14="http://schemas.microsoft.com/office/powerpoint/2010/main" val="142499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AB60D-7DE1-F840-BC65-74E0F9609217}"/>
              </a:ext>
            </a:extLst>
          </p:cNvPr>
          <p:cNvSpPr>
            <a:spLocks noGrp="1"/>
          </p:cNvSpPr>
          <p:nvPr>
            <p:ph type="title"/>
          </p:nvPr>
        </p:nvSpPr>
        <p:spPr/>
        <p:txBody>
          <a:bodyPr/>
          <a:lstStyle/>
          <a:p>
            <a:r>
              <a:rPr lang="de-DE" dirty="0"/>
              <a:t>Adressaten des Projekts</a:t>
            </a:r>
          </a:p>
        </p:txBody>
      </p:sp>
      <p:sp>
        <p:nvSpPr>
          <p:cNvPr id="3" name="Textfeld 2">
            <a:extLst>
              <a:ext uri="{FF2B5EF4-FFF2-40B4-BE49-F238E27FC236}">
                <a16:creationId xmlns:a16="http://schemas.microsoft.com/office/drawing/2014/main" id="{BD01424B-5019-A141-9B2F-2A04F074A5FF}"/>
              </a:ext>
            </a:extLst>
          </p:cNvPr>
          <p:cNvSpPr txBox="1"/>
          <p:nvPr/>
        </p:nvSpPr>
        <p:spPr>
          <a:xfrm>
            <a:off x="611560" y="1484784"/>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dirty="0"/>
              <a:t>Stadt, Land, Verkehrsbetriebe</a:t>
            </a:r>
          </a:p>
          <a:p>
            <a:pPr>
              <a:lnSpc>
                <a:spcPct val="90000"/>
              </a:lnSpc>
              <a:spcBef>
                <a:spcPts val="300"/>
              </a:spcBef>
            </a:pPr>
            <a:r>
              <a:rPr lang="de-DE" dirty="0"/>
              <a:t>Besseres Management der außer-gewöhnlichen Verkehrsverhältnisse, durch</a:t>
            </a:r>
          </a:p>
          <a:p>
            <a:pPr marL="285750" indent="-285750">
              <a:lnSpc>
                <a:spcPct val="90000"/>
              </a:lnSpc>
              <a:spcBef>
                <a:spcPts val="300"/>
              </a:spcBef>
              <a:buFont typeface="Wingdings" pitchFamily="2" charset="2"/>
              <a:buChar char="ü"/>
            </a:pPr>
            <a:r>
              <a:rPr lang="de-DE" dirty="0"/>
              <a:t>Ergänzende Verkehrslage-Infos</a:t>
            </a:r>
          </a:p>
          <a:p>
            <a:pPr marL="285750" indent="-285750">
              <a:lnSpc>
                <a:spcPct val="90000"/>
              </a:lnSpc>
              <a:spcBef>
                <a:spcPts val="300"/>
              </a:spcBef>
              <a:buFont typeface="Wingdings" pitchFamily="2" charset="2"/>
              <a:buChar char="ü"/>
            </a:pPr>
            <a:r>
              <a:rPr lang="de-DE" dirty="0"/>
              <a:t>Entscheidungsunterstützung</a:t>
            </a:r>
          </a:p>
          <a:p>
            <a:pPr marL="285750" indent="-285750">
              <a:lnSpc>
                <a:spcPct val="90000"/>
              </a:lnSpc>
              <a:spcBef>
                <a:spcPts val="300"/>
              </a:spcBef>
              <a:buFont typeface="Wingdings" pitchFamily="2" charset="2"/>
              <a:buChar char="ü"/>
            </a:pPr>
            <a:r>
              <a:rPr lang="de-DE" dirty="0"/>
              <a:t>Gezielte Verkehrsbeeinflussung</a:t>
            </a:r>
          </a:p>
          <a:p>
            <a:pPr>
              <a:lnSpc>
                <a:spcPct val="90000"/>
              </a:lnSpc>
              <a:spcBef>
                <a:spcPts val="300"/>
              </a:spcBef>
            </a:pPr>
            <a:endParaRPr lang="de-DE" dirty="0"/>
          </a:p>
        </p:txBody>
      </p:sp>
      <p:sp>
        <p:nvSpPr>
          <p:cNvPr id="8" name="Textfeld 7">
            <a:extLst>
              <a:ext uri="{FF2B5EF4-FFF2-40B4-BE49-F238E27FC236}">
                <a16:creationId xmlns:a16="http://schemas.microsoft.com/office/drawing/2014/main" id="{C17AD616-ADC6-AD46-BBB4-1E7941F1A909}"/>
              </a:ext>
            </a:extLst>
          </p:cNvPr>
          <p:cNvSpPr txBox="1"/>
          <p:nvPr/>
        </p:nvSpPr>
        <p:spPr>
          <a:xfrm>
            <a:off x="4716016" y="1484784"/>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Verkehrsteilnehmer</a:t>
            </a:r>
          </a:p>
          <a:p>
            <a:pPr>
              <a:lnSpc>
                <a:spcPct val="90000"/>
              </a:lnSpc>
              <a:spcBef>
                <a:spcPts val="300"/>
              </a:spcBef>
            </a:pPr>
            <a:r>
              <a:rPr lang="de-DE"/>
              <a:t>Zusätzliche Handlungsoptionen auf den täglichen Wegen in und durch Wetzlar, durch</a:t>
            </a:r>
          </a:p>
          <a:p>
            <a:pPr marL="285750" indent="-285750">
              <a:lnSpc>
                <a:spcPct val="90000"/>
              </a:lnSpc>
              <a:spcBef>
                <a:spcPts val="300"/>
              </a:spcBef>
              <a:buFont typeface="Wingdings" pitchFamily="2" charset="2"/>
              <a:buChar char="ü"/>
            </a:pPr>
            <a:r>
              <a:rPr lang="de-DE"/>
              <a:t>Informationen, z.B. Störungen</a:t>
            </a:r>
          </a:p>
          <a:p>
            <a:pPr marL="285750" indent="-285750">
              <a:lnSpc>
                <a:spcPct val="90000"/>
              </a:lnSpc>
              <a:spcBef>
                <a:spcPts val="300"/>
              </a:spcBef>
              <a:buFont typeface="Wingdings" pitchFamily="2" charset="2"/>
              <a:buChar char="ü"/>
            </a:pPr>
            <a:r>
              <a:rPr lang="de-DE"/>
              <a:t>Empfehlungen, z.B. Routen</a:t>
            </a:r>
          </a:p>
          <a:p>
            <a:pPr marL="285750" indent="-285750">
              <a:lnSpc>
                <a:spcPct val="90000"/>
              </a:lnSpc>
              <a:spcBef>
                <a:spcPts val="300"/>
              </a:spcBef>
              <a:buFont typeface="Wingdings" pitchFamily="2" charset="2"/>
              <a:buChar char="ü"/>
            </a:pPr>
            <a:r>
              <a:rPr lang="de-DE"/>
              <a:t>Über Apps / WWW, Services</a:t>
            </a:r>
          </a:p>
        </p:txBody>
      </p:sp>
      <p:sp>
        <p:nvSpPr>
          <p:cNvPr id="9" name="Textfeld 8">
            <a:extLst>
              <a:ext uri="{FF2B5EF4-FFF2-40B4-BE49-F238E27FC236}">
                <a16:creationId xmlns:a16="http://schemas.microsoft.com/office/drawing/2014/main" id="{C1EA5632-9012-F241-A908-F06012C90B1F}"/>
              </a:ext>
            </a:extLst>
          </p:cNvPr>
          <p:cNvSpPr txBox="1"/>
          <p:nvPr/>
        </p:nvSpPr>
        <p:spPr>
          <a:xfrm>
            <a:off x="611560" y="4017777"/>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Industrie und Gewerbe in Wetzlar</a:t>
            </a:r>
          </a:p>
          <a:p>
            <a:pPr>
              <a:lnSpc>
                <a:spcPct val="90000"/>
              </a:lnSpc>
              <a:spcBef>
                <a:spcPts val="300"/>
              </a:spcBef>
            </a:pPr>
            <a:r>
              <a:rPr lang="de-DE"/>
              <a:t>Zusammenarbeit mit Logistik- und Mobilitätsbeauftragten, zum Beispiel </a:t>
            </a:r>
          </a:p>
          <a:p>
            <a:pPr marL="285750" indent="-285750">
              <a:lnSpc>
                <a:spcPct val="90000"/>
              </a:lnSpc>
              <a:spcBef>
                <a:spcPts val="300"/>
              </a:spcBef>
              <a:buFont typeface="Wingdings" pitchFamily="2" charset="2"/>
              <a:buChar char="ü"/>
            </a:pPr>
            <a:r>
              <a:rPr lang="de-DE"/>
              <a:t>Bei der Pendlermobilität</a:t>
            </a:r>
          </a:p>
          <a:p>
            <a:pPr marL="285750" indent="-285750">
              <a:lnSpc>
                <a:spcPct val="90000"/>
              </a:lnSpc>
              <a:spcBef>
                <a:spcPts val="300"/>
              </a:spcBef>
              <a:buFont typeface="Wingdings" pitchFamily="2" charset="2"/>
              <a:buChar char="ü"/>
            </a:pPr>
            <a:r>
              <a:rPr lang="de-DE"/>
              <a:t>Organisation des Güterverkehrs</a:t>
            </a:r>
          </a:p>
          <a:p>
            <a:pPr marL="285750" indent="-285750">
              <a:lnSpc>
                <a:spcPct val="90000"/>
              </a:lnSpc>
              <a:spcBef>
                <a:spcPts val="300"/>
              </a:spcBef>
              <a:buFont typeface="Wingdings" pitchFamily="2" charset="2"/>
              <a:buChar char="ü"/>
            </a:pPr>
            <a:r>
              <a:rPr lang="de-DE"/>
              <a:t>Bereitstellung Ansprechpartner</a:t>
            </a:r>
          </a:p>
        </p:txBody>
      </p:sp>
      <p:sp>
        <p:nvSpPr>
          <p:cNvPr id="10" name="Textfeld 9">
            <a:extLst>
              <a:ext uri="{FF2B5EF4-FFF2-40B4-BE49-F238E27FC236}">
                <a16:creationId xmlns:a16="http://schemas.microsoft.com/office/drawing/2014/main" id="{C1253DE4-5A55-5C47-AB94-F32334EB945C}"/>
              </a:ext>
            </a:extLst>
          </p:cNvPr>
          <p:cNvSpPr txBox="1"/>
          <p:nvPr/>
        </p:nvSpPr>
        <p:spPr>
          <a:xfrm>
            <a:off x="4716016" y="4017777"/>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Kommunen mit Großbaustellen</a:t>
            </a:r>
          </a:p>
          <a:p>
            <a:pPr>
              <a:lnSpc>
                <a:spcPct val="90000"/>
              </a:lnSpc>
              <a:spcBef>
                <a:spcPts val="300"/>
              </a:spcBef>
            </a:pPr>
            <a:r>
              <a:rPr lang="de-DE"/>
              <a:t>Aufbereitung der Ergebnisse und Erstellung eines Leitfadens, mit übertragbaren Hilfen zur</a:t>
            </a:r>
          </a:p>
          <a:p>
            <a:pPr marL="285750" indent="-285750">
              <a:lnSpc>
                <a:spcPct val="90000"/>
              </a:lnSpc>
              <a:spcBef>
                <a:spcPts val="300"/>
              </a:spcBef>
              <a:buFont typeface="Wingdings" pitchFamily="2" charset="2"/>
              <a:buChar char="ü"/>
            </a:pPr>
            <a:r>
              <a:rPr lang="de-DE"/>
              <a:t>Orientierung über Lösungsansätze</a:t>
            </a:r>
          </a:p>
          <a:p>
            <a:pPr marL="285750" indent="-285750">
              <a:lnSpc>
                <a:spcPct val="90000"/>
              </a:lnSpc>
              <a:spcBef>
                <a:spcPts val="300"/>
              </a:spcBef>
              <a:buFont typeface="Wingdings" pitchFamily="2" charset="2"/>
              <a:buChar char="ü"/>
            </a:pPr>
            <a:r>
              <a:rPr lang="de-DE"/>
              <a:t>Abschätzung der Wirkungen</a:t>
            </a:r>
          </a:p>
          <a:p>
            <a:pPr marL="285750" indent="-285750">
              <a:lnSpc>
                <a:spcPct val="90000"/>
              </a:lnSpc>
              <a:spcBef>
                <a:spcPts val="300"/>
              </a:spcBef>
              <a:buFont typeface="Wingdings" pitchFamily="2" charset="2"/>
              <a:buChar char="ü"/>
            </a:pPr>
            <a:r>
              <a:rPr lang="de-DE"/>
              <a:t>Umsetzung von Maßnahmen</a:t>
            </a:r>
          </a:p>
        </p:txBody>
      </p:sp>
      <p:sp>
        <p:nvSpPr>
          <p:cNvPr id="5" name="Fußzeilenplatzhalter 4">
            <a:extLst>
              <a:ext uri="{FF2B5EF4-FFF2-40B4-BE49-F238E27FC236}">
                <a16:creationId xmlns:a16="http://schemas.microsoft.com/office/drawing/2014/main" id="{277F4FCD-22A5-457F-9C71-6A9A7B94E2E9}"/>
              </a:ext>
            </a:extLst>
          </p:cNvPr>
          <p:cNvSpPr>
            <a:spLocks noGrp="1"/>
          </p:cNvSpPr>
          <p:nvPr>
            <p:ph type="ftr" sz="quarter" idx="11"/>
          </p:nvPr>
        </p:nvSpPr>
        <p:spPr/>
        <p:txBody>
          <a:bodyPr/>
          <a:lstStyle/>
          <a:p>
            <a:r>
              <a:rPr lang="de-DE"/>
              <a:t>Projektgruppe VLUID - öffentliches Kick-Off</a:t>
            </a:r>
          </a:p>
        </p:txBody>
      </p:sp>
      <p:sp>
        <p:nvSpPr>
          <p:cNvPr id="7" name="Datumsplatzhalter 6">
            <a:extLst>
              <a:ext uri="{FF2B5EF4-FFF2-40B4-BE49-F238E27FC236}">
                <a16:creationId xmlns:a16="http://schemas.microsoft.com/office/drawing/2014/main" id="{EB80EDAE-3B32-447D-90AD-F32A35E16317}"/>
              </a:ext>
            </a:extLst>
          </p:cNvPr>
          <p:cNvSpPr>
            <a:spLocks noGrp="1"/>
          </p:cNvSpPr>
          <p:nvPr>
            <p:ph type="dt" sz="half" idx="10"/>
          </p:nvPr>
        </p:nvSpPr>
        <p:spPr/>
        <p:txBody>
          <a:bodyPr/>
          <a:lstStyle/>
          <a:p>
            <a:r>
              <a:rPr lang="de-DE"/>
              <a:t>13.01.2022</a:t>
            </a:r>
            <a:endParaRPr lang="de-DE" dirty="0"/>
          </a:p>
        </p:txBody>
      </p:sp>
      <p:sp>
        <p:nvSpPr>
          <p:cNvPr id="11" name="Foliennummernplatzhalter 10">
            <a:extLst>
              <a:ext uri="{FF2B5EF4-FFF2-40B4-BE49-F238E27FC236}">
                <a16:creationId xmlns:a16="http://schemas.microsoft.com/office/drawing/2014/main" id="{4933A6FD-6F45-4974-B8AD-11A693A2DD58}"/>
              </a:ext>
            </a:extLst>
          </p:cNvPr>
          <p:cNvSpPr>
            <a:spLocks noGrp="1"/>
          </p:cNvSpPr>
          <p:nvPr>
            <p:ph type="sldNum" sz="quarter" idx="12"/>
          </p:nvPr>
        </p:nvSpPr>
        <p:spPr/>
        <p:txBody>
          <a:bodyPr/>
          <a:lstStyle/>
          <a:p>
            <a:fld id="{C2C24CF1-65F4-440A-8345-6B89AD16BD0C}" type="slidenum">
              <a:rPr lang="de-DE" smtClean="0"/>
              <a:t>21</a:t>
            </a:fld>
            <a:endParaRPr lang="de-DE"/>
          </a:p>
        </p:txBody>
      </p:sp>
    </p:spTree>
    <p:extLst>
      <p:ext uri="{BB962C8B-B14F-4D97-AF65-F5344CB8AC3E}">
        <p14:creationId xmlns:p14="http://schemas.microsoft.com/office/powerpoint/2010/main" val="56719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CF2EB-71EC-E74C-8DF2-D8F35CFFDBD8}"/>
              </a:ext>
            </a:extLst>
          </p:cNvPr>
          <p:cNvSpPr>
            <a:spLocks noGrp="1"/>
          </p:cNvSpPr>
          <p:nvPr>
            <p:ph type="title"/>
          </p:nvPr>
        </p:nvSpPr>
        <p:spPr/>
        <p:txBody>
          <a:bodyPr/>
          <a:lstStyle/>
          <a:p>
            <a:r>
              <a:rPr lang="de-DE" dirty="0"/>
              <a:t>Forschungsfragen</a:t>
            </a:r>
          </a:p>
        </p:txBody>
      </p:sp>
      <p:sp>
        <p:nvSpPr>
          <p:cNvPr id="5" name="Fußzeilenplatzhalter 4">
            <a:extLst>
              <a:ext uri="{FF2B5EF4-FFF2-40B4-BE49-F238E27FC236}">
                <a16:creationId xmlns:a16="http://schemas.microsoft.com/office/drawing/2014/main" id="{C561D231-DAC5-4A9B-ADA8-B4EC3100498E}"/>
              </a:ext>
            </a:extLst>
          </p:cNvPr>
          <p:cNvSpPr>
            <a:spLocks noGrp="1"/>
          </p:cNvSpPr>
          <p:nvPr>
            <p:ph type="ftr" sz="quarter" idx="11"/>
          </p:nvPr>
        </p:nvSpPr>
        <p:spPr/>
        <p:txBody>
          <a:bodyPr/>
          <a:lstStyle/>
          <a:p>
            <a:r>
              <a:rPr lang="de-DE"/>
              <a:t>Projektgruppe VLUID - öffentliches Kick-Off</a:t>
            </a:r>
          </a:p>
        </p:txBody>
      </p:sp>
      <p:sp>
        <p:nvSpPr>
          <p:cNvPr id="7" name="Datumsplatzhalter 6">
            <a:extLst>
              <a:ext uri="{FF2B5EF4-FFF2-40B4-BE49-F238E27FC236}">
                <a16:creationId xmlns:a16="http://schemas.microsoft.com/office/drawing/2014/main" id="{90974790-72D9-479B-A4CE-0012E17B06CB}"/>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7B065BAF-78ED-4731-A577-2E18C0CA84EA}"/>
              </a:ext>
            </a:extLst>
          </p:cNvPr>
          <p:cNvSpPr>
            <a:spLocks noGrp="1"/>
          </p:cNvSpPr>
          <p:nvPr>
            <p:ph type="sldNum" sz="quarter" idx="12"/>
          </p:nvPr>
        </p:nvSpPr>
        <p:spPr/>
        <p:txBody>
          <a:bodyPr/>
          <a:lstStyle/>
          <a:p>
            <a:fld id="{C2C24CF1-65F4-440A-8345-6B89AD16BD0C}" type="slidenum">
              <a:rPr lang="de-DE" smtClean="0"/>
              <a:t>22</a:t>
            </a:fld>
            <a:endParaRPr lang="de-DE"/>
          </a:p>
        </p:txBody>
      </p:sp>
      <p:sp>
        <p:nvSpPr>
          <p:cNvPr id="9" name="Textfeld 8">
            <a:extLst>
              <a:ext uri="{FF2B5EF4-FFF2-40B4-BE49-F238E27FC236}">
                <a16:creationId xmlns:a16="http://schemas.microsoft.com/office/drawing/2014/main" id="{211E5BDD-F81D-1045-B789-08ED0E04B8A9}"/>
              </a:ext>
            </a:extLst>
          </p:cNvPr>
          <p:cNvSpPr txBox="1"/>
          <p:nvPr/>
        </p:nvSpPr>
        <p:spPr>
          <a:xfrm>
            <a:off x="1115616" y="1556792"/>
            <a:ext cx="6552728" cy="455509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dirty="0"/>
              <a:t>Mit welchen </a:t>
            </a:r>
            <a:r>
              <a:rPr lang="de-DE" b="1" dirty="0"/>
              <a:t>datenbasierten Anwendungen </a:t>
            </a:r>
            <a:r>
              <a:rPr lang="de-DE" dirty="0"/>
              <a:t>kann das vorhandene Verkehrsmanagement in einer komplexen Umbausituation unterstützt und verbessert werden?</a:t>
            </a:r>
          </a:p>
          <a:p>
            <a:pPr marL="285750" indent="-285750">
              <a:spcBef>
                <a:spcPts val="600"/>
              </a:spcBef>
              <a:buFont typeface="Arial" panose="020B0604020202020204" pitchFamily="34" charset="0"/>
              <a:buChar char="•"/>
            </a:pPr>
            <a:r>
              <a:rPr lang="de-DE" dirty="0"/>
              <a:t>Nach welchen </a:t>
            </a:r>
            <a:r>
              <a:rPr lang="de-DE" b="1" dirty="0"/>
              <a:t>Kriterien und Maßstäben </a:t>
            </a:r>
            <a:r>
              <a:rPr lang="de-DE" dirty="0"/>
              <a:t>können diese Anwendungen gewichtet und </a:t>
            </a:r>
            <a:r>
              <a:rPr lang="de-DE" b="1" dirty="0"/>
              <a:t>für den Einsatz ausgewählt </a:t>
            </a:r>
            <a:r>
              <a:rPr lang="de-DE" dirty="0"/>
              <a:t>werden?</a:t>
            </a:r>
          </a:p>
          <a:p>
            <a:pPr marL="285750" indent="-285750">
              <a:spcBef>
                <a:spcPts val="600"/>
              </a:spcBef>
              <a:buFont typeface="Arial" panose="020B0604020202020204" pitchFamily="34" charset="0"/>
              <a:buChar char="•"/>
            </a:pPr>
            <a:r>
              <a:rPr lang="de-DE" dirty="0"/>
              <a:t>Welche Anteile des </a:t>
            </a:r>
            <a:r>
              <a:rPr lang="de-DE" b="1" dirty="0"/>
              <a:t>Datenraums Mobilität (DRM) </a:t>
            </a:r>
            <a:r>
              <a:rPr lang="de-DE" dirty="0"/>
              <a:t>müssen mindestens umgesetzt werden, um einen Nutzen für Städte zu bringen?</a:t>
            </a:r>
          </a:p>
          <a:p>
            <a:pPr marL="285750" indent="-285750">
              <a:spcBef>
                <a:spcPts val="600"/>
              </a:spcBef>
              <a:buFont typeface="Arial" panose="020B0604020202020204" pitchFamily="34" charset="0"/>
              <a:buChar char="•"/>
            </a:pPr>
            <a:r>
              <a:rPr lang="de-DE" dirty="0"/>
              <a:t>Wie können im </a:t>
            </a:r>
            <a:r>
              <a:rPr lang="de-DE" b="1" dirty="0"/>
              <a:t>Baustellenumfeld verlässlich Verkehrsdaten </a:t>
            </a:r>
            <a:r>
              <a:rPr lang="de-DE" dirty="0"/>
              <a:t>gewonnen und in Plattformen integriert werden?</a:t>
            </a:r>
          </a:p>
          <a:p>
            <a:pPr marL="285750" indent="-285750">
              <a:spcBef>
                <a:spcPts val="600"/>
              </a:spcBef>
              <a:buFont typeface="Arial" panose="020B0604020202020204" pitchFamily="34" charset="0"/>
              <a:buChar char="•"/>
            </a:pPr>
            <a:r>
              <a:rPr lang="de-DE" dirty="0"/>
              <a:t>Wie können Messdaten und </a:t>
            </a:r>
            <a:r>
              <a:rPr lang="de-DE" b="1" dirty="0"/>
              <a:t>KI-Technologien Modelle der Verkehrsplanung ergänzen</a:t>
            </a:r>
            <a:r>
              <a:rPr lang="de-DE" dirty="0"/>
              <a:t> und diese für dynamische Anwendungsfälle des digitalen Baustellenmanagements einsetzbar machen?</a:t>
            </a:r>
          </a:p>
        </p:txBody>
      </p:sp>
    </p:spTree>
    <p:extLst>
      <p:ext uri="{BB962C8B-B14F-4D97-AF65-F5344CB8AC3E}">
        <p14:creationId xmlns:p14="http://schemas.microsoft.com/office/powerpoint/2010/main" val="283115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94586-5A64-5849-B9FC-EE45DDE8B190}"/>
              </a:ext>
            </a:extLst>
          </p:cNvPr>
          <p:cNvSpPr>
            <a:spLocks noGrp="1"/>
          </p:cNvSpPr>
          <p:nvPr>
            <p:ph type="title"/>
          </p:nvPr>
        </p:nvSpPr>
        <p:spPr/>
        <p:txBody>
          <a:bodyPr/>
          <a:lstStyle/>
          <a:p>
            <a:r>
              <a:rPr lang="de-DE" dirty="0"/>
              <a:t>Forschungsrisiken</a:t>
            </a:r>
          </a:p>
        </p:txBody>
      </p:sp>
      <p:sp>
        <p:nvSpPr>
          <p:cNvPr id="5" name="Fußzeilenplatzhalter 4">
            <a:extLst>
              <a:ext uri="{FF2B5EF4-FFF2-40B4-BE49-F238E27FC236}">
                <a16:creationId xmlns:a16="http://schemas.microsoft.com/office/drawing/2014/main" id="{94D681CE-25C9-458C-9A98-EE898D81804D}"/>
              </a:ext>
            </a:extLst>
          </p:cNvPr>
          <p:cNvSpPr>
            <a:spLocks noGrp="1"/>
          </p:cNvSpPr>
          <p:nvPr>
            <p:ph type="ftr" sz="quarter" idx="11"/>
          </p:nvPr>
        </p:nvSpPr>
        <p:spPr/>
        <p:txBody>
          <a:bodyPr/>
          <a:lstStyle/>
          <a:p>
            <a:r>
              <a:rPr lang="de-DE" dirty="0"/>
              <a:t>Projektgruppe VLUID - öffentliches Kick-Off</a:t>
            </a:r>
          </a:p>
        </p:txBody>
      </p:sp>
      <p:sp>
        <p:nvSpPr>
          <p:cNvPr id="7" name="Datumsplatzhalter 6">
            <a:extLst>
              <a:ext uri="{FF2B5EF4-FFF2-40B4-BE49-F238E27FC236}">
                <a16:creationId xmlns:a16="http://schemas.microsoft.com/office/drawing/2014/main" id="{4ADFB425-40F2-499E-9BD2-8467B73A791F}"/>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A30C552B-F89E-4A8F-AE30-C7C4F048C837}"/>
              </a:ext>
            </a:extLst>
          </p:cNvPr>
          <p:cNvSpPr>
            <a:spLocks noGrp="1"/>
          </p:cNvSpPr>
          <p:nvPr>
            <p:ph type="sldNum" sz="quarter" idx="12"/>
          </p:nvPr>
        </p:nvSpPr>
        <p:spPr/>
        <p:txBody>
          <a:bodyPr/>
          <a:lstStyle/>
          <a:p>
            <a:fld id="{C2C24CF1-65F4-440A-8345-6B89AD16BD0C}" type="slidenum">
              <a:rPr lang="de-DE" smtClean="0"/>
              <a:t>23</a:t>
            </a:fld>
            <a:endParaRPr lang="de-DE"/>
          </a:p>
        </p:txBody>
      </p:sp>
      <p:sp>
        <p:nvSpPr>
          <p:cNvPr id="9" name="Textfeld 8">
            <a:extLst>
              <a:ext uri="{FF2B5EF4-FFF2-40B4-BE49-F238E27FC236}">
                <a16:creationId xmlns:a16="http://schemas.microsoft.com/office/drawing/2014/main" id="{C575CA44-9164-E441-9EC0-3F8921A5AA8D}"/>
              </a:ext>
            </a:extLst>
          </p:cNvPr>
          <p:cNvSpPr txBox="1"/>
          <p:nvPr/>
        </p:nvSpPr>
        <p:spPr>
          <a:xfrm>
            <a:off x="1115616" y="2075071"/>
            <a:ext cx="6552728" cy="337015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a:t>Lassen sich zwischen den verantwortlichen Organisationen ein gemeinsames </a:t>
            </a:r>
            <a:r>
              <a:rPr lang="de-DE" b="1"/>
              <a:t>Verständnis des Handlungs-/ Lösungsraums</a:t>
            </a:r>
            <a:r>
              <a:rPr lang="de-DE"/>
              <a:t> und praktikable Methoden für den </a:t>
            </a:r>
            <a:r>
              <a:rPr lang="de-DE" b="1"/>
              <a:t>Umgang mit Zielkonflikten </a:t>
            </a:r>
            <a:r>
              <a:rPr lang="de-DE"/>
              <a:t>erarbeiten?</a:t>
            </a:r>
          </a:p>
          <a:p>
            <a:pPr marL="285750" indent="-285750">
              <a:spcBef>
                <a:spcPts val="600"/>
              </a:spcBef>
              <a:buFont typeface="Arial" panose="020B0604020202020204" pitchFamily="34" charset="0"/>
              <a:buChar char="•"/>
            </a:pPr>
            <a:r>
              <a:rPr lang="de-DE"/>
              <a:t>Können die </a:t>
            </a:r>
            <a:r>
              <a:rPr lang="de-DE" b="1"/>
              <a:t>vorhandenen Systeme </a:t>
            </a:r>
            <a:r>
              <a:rPr lang="de-DE"/>
              <a:t>in ausreichendem Maße datentechnisch </a:t>
            </a:r>
            <a:r>
              <a:rPr lang="de-DE" b="1"/>
              <a:t>integriert </a:t>
            </a:r>
            <a:r>
              <a:rPr lang="de-DE"/>
              <a:t>werden? </a:t>
            </a:r>
          </a:p>
          <a:p>
            <a:pPr marL="285750" indent="-285750">
              <a:spcBef>
                <a:spcPts val="600"/>
              </a:spcBef>
              <a:buFont typeface="Arial" panose="020B0604020202020204" pitchFamily="34" charset="0"/>
              <a:buChar char="•"/>
            </a:pPr>
            <a:r>
              <a:rPr lang="de-DE"/>
              <a:t>Können die Verkehrsflüsse gut genug erfasst und modelliert werden, um </a:t>
            </a:r>
            <a:r>
              <a:rPr lang="de-DE" b="1"/>
              <a:t>aussagekräftige Informationen </a:t>
            </a:r>
            <a:r>
              <a:rPr lang="de-DE"/>
              <a:t>zu erhalten und den Verkehr zielführend zu beeinflussen?</a:t>
            </a:r>
          </a:p>
          <a:p>
            <a:pPr marL="285750" indent="-285750">
              <a:spcBef>
                <a:spcPts val="600"/>
              </a:spcBef>
              <a:buFont typeface="Arial" panose="020B0604020202020204" pitchFamily="34" charset="0"/>
              <a:buChar char="•"/>
            </a:pPr>
            <a:r>
              <a:rPr lang="de-DE"/>
              <a:t>Sind genügend Verkehrsteilnehmer erreichbar, um eine günstige Wirkung auf den Verkehrsfluss zu erreichen?</a:t>
            </a:r>
          </a:p>
        </p:txBody>
      </p:sp>
    </p:spTree>
    <p:extLst>
      <p:ext uri="{BB962C8B-B14F-4D97-AF65-F5344CB8AC3E}">
        <p14:creationId xmlns:p14="http://schemas.microsoft.com/office/powerpoint/2010/main" val="1713439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3310A-AE81-904F-AF80-D4C127BE6B65}"/>
              </a:ext>
            </a:extLst>
          </p:cNvPr>
          <p:cNvSpPr>
            <a:spLocks noGrp="1"/>
          </p:cNvSpPr>
          <p:nvPr>
            <p:ph type="title"/>
          </p:nvPr>
        </p:nvSpPr>
        <p:spPr/>
        <p:txBody>
          <a:bodyPr/>
          <a:lstStyle/>
          <a:p>
            <a:r>
              <a:rPr lang="de-DE" dirty="0"/>
              <a:t>Methodiken</a:t>
            </a:r>
          </a:p>
        </p:txBody>
      </p:sp>
      <p:sp>
        <p:nvSpPr>
          <p:cNvPr id="3" name="Textfeld 2">
            <a:extLst>
              <a:ext uri="{FF2B5EF4-FFF2-40B4-BE49-F238E27FC236}">
                <a16:creationId xmlns:a16="http://schemas.microsoft.com/office/drawing/2014/main" id="{06260B6D-8D4A-174D-968A-A78298728679}"/>
              </a:ext>
            </a:extLst>
          </p:cNvPr>
          <p:cNvSpPr txBox="1"/>
          <p:nvPr/>
        </p:nvSpPr>
        <p:spPr>
          <a:xfrm>
            <a:off x="611560" y="1412776"/>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Workshops</a:t>
            </a:r>
          </a:p>
          <a:p>
            <a:pPr>
              <a:lnSpc>
                <a:spcPct val="90000"/>
              </a:lnSpc>
              <a:spcBef>
                <a:spcPts val="300"/>
              </a:spcBef>
            </a:pPr>
            <a:endParaRPr lang="de-DE"/>
          </a:p>
          <a:p>
            <a:pPr marL="285750" indent="-285750">
              <a:lnSpc>
                <a:spcPct val="90000"/>
              </a:lnSpc>
              <a:spcBef>
                <a:spcPts val="300"/>
              </a:spcBef>
              <a:buFont typeface="Wingdings" pitchFamily="2" charset="2"/>
              <a:buChar char="ü"/>
            </a:pPr>
            <a:r>
              <a:rPr lang="de-DE"/>
              <a:t>Ideenfindung</a:t>
            </a:r>
          </a:p>
          <a:p>
            <a:pPr marL="285750" indent="-285750">
              <a:lnSpc>
                <a:spcPct val="90000"/>
              </a:lnSpc>
              <a:spcBef>
                <a:spcPts val="300"/>
              </a:spcBef>
              <a:buFont typeface="Wingdings" pitchFamily="2" charset="2"/>
              <a:buChar char="ü"/>
            </a:pPr>
            <a:r>
              <a:rPr lang="de-DE"/>
              <a:t>Einbeziehung der Öffentlichkeit</a:t>
            </a:r>
          </a:p>
          <a:p>
            <a:pPr marL="285750" indent="-285750">
              <a:lnSpc>
                <a:spcPct val="90000"/>
              </a:lnSpc>
              <a:spcBef>
                <a:spcPts val="300"/>
              </a:spcBef>
              <a:buFont typeface="Wingdings" pitchFamily="2" charset="2"/>
              <a:buChar char="ü"/>
            </a:pPr>
            <a:r>
              <a:rPr lang="de-DE"/>
              <a:t>Bewertung von Alternativen</a:t>
            </a:r>
          </a:p>
          <a:p>
            <a:pPr marL="285750" indent="-285750">
              <a:lnSpc>
                <a:spcPct val="90000"/>
              </a:lnSpc>
              <a:spcBef>
                <a:spcPts val="300"/>
              </a:spcBef>
              <a:buFont typeface="Wingdings" pitchFamily="2" charset="2"/>
              <a:buChar char="ü"/>
            </a:pPr>
            <a:r>
              <a:rPr lang="de-DE"/>
              <a:t>Konsolidierung der Gesamtlösung</a:t>
            </a:r>
          </a:p>
          <a:p>
            <a:pPr>
              <a:lnSpc>
                <a:spcPct val="90000"/>
              </a:lnSpc>
              <a:spcBef>
                <a:spcPts val="300"/>
              </a:spcBef>
            </a:pPr>
            <a:endParaRPr lang="de-DE"/>
          </a:p>
        </p:txBody>
      </p:sp>
      <p:sp>
        <p:nvSpPr>
          <p:cNvPr id="4" name="Textfeld 3">
            <a:extLst>
              <a:ext uri="{FF2B5EF4-FFF2-40B4-BE49-F238E27FC236}">
                <a16:creationId xmlns:a16="http://schemas.microsoft.com/office/drawing/2014/main" id="{17AB2F95-E122-8A46-A06C-DFB2C5698223}"/>
              </a:ext>
            </a:extLst>
          </p:cNvPr>
          <p:cNvSpPr txBox="1"/>
          <p:nvPr/>
        </p:nvSpPr>
        <p:spPr>
          <a:xfrm>
            <a:off x="4716016" y="1412776"/>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Datenerfassung und KI / Modelle</a:t>
            </a:r>
          </a:p>
          <a:p>
            <a:pPr>
              <a:lnSpc>
                <a:spcPct val="90000"/>
              </a:lnSpc>
              <a:spcBef>
                <a:spcPts val="300"/>
              </a:spcBef>
            </a:pPr>
            <a:endParaRPr lang="de-DE"/>
          </a:p>
          <a:p>
            <a:pPr marL="285750" indent="-285750">
              <a:lnSpc>
                <a:spcPct val="90000"/>
              </a:lnSpc>
              <a:spcBef>
                <a:spcPts val="300"/>
              </a:spcBef>
              <a:buFont typeface="Wingdings" pitchFamily="2" charset="2"/>
              <a:buChar char="ü"/>
            </a:pPr>
            <a:r>
              <a:rPr lang="de-DE"/>
              <a:t>Sammlung von Verkehrsdaten</a:t>
            </a:r>
          </a:p>
          <a:p>
            <a:pPr marL="285750" indent="-285750">
              <a:lnSpc>
                <a:spcPct val="90000"/>
              </a:lnSpc>
              <a:spcBef>
                <a:spcPts val="300"/>
              </a:spcBef>
              <a:buFont typeface="Wingdings" pitchFamily="2" charset="2"/>
              <a:buChar char="ü"/>
            </a:pPr>
            <a:r>
              <a:rPr lang="de-DE"/>
              <a:t>Verkehrsmodelle</a:t>
            </a:r>
          </a:p>
          <a:p>
            <a:pPr marL="285750" indent="-285750">
              <a:lnSpc>
                <a:spcPct val="90000"/>
              </a:lnSpc>
              <a:spcBef>
                <a:spcPts val="300"/>
              </a:spcBef>
              <a:buFont typeface="Wingdings" pitchFamily="2" charset="2"/>
              <a:buChar char="ü"/>
            </a:pPr>
            <a:r>
              <a:rPr lang="de-DE"/>
              <a:t>Big-Data-Analysen</a:t>
            </a:r>
          </a:p>
          <a:p>
            <a:pPr marL="285750" indent="-285750">
              <a:lnSpc>
                <a:spcPct val="90000"/>
              </a:lnSpc>
              <a:spcBef>
                <a:spcPts val="300"/>
              </a:spcBef>
              <a:buFont typeface="Wingdings" pitchFamily="2" charset="2"/>
              <a:buChar char="ü"/>
            </a:pPr>
            <a:r>
              <a:rPr lang="de-DE"/>
              <a:t>Schätzung von Reisezeiten, Störungen etc. über KI-Modelle</a:t>
            </a:r>
          </a:p>
        </p:txBody>
      </p:sp>
      <p:sp>
        <p:nvSpPr>
          <p:cNvPr id="5" name="Textfeld 4">
            <a:extLst>
              <a:ext uri="{FF2B5EF4-FFF2-40B4-BE49-F238E27FC236}">
                <a16:creationId xmlns:a16="http://schemas.microsoft.com/office/drawing/2014/main" id="{85A881C9-1CB1-C043-8119-657FDEDB48E4}"/>
              </a:ext>
            </a:extLst>
          </p:cNvPr>
          <p:cNvSpPr txBox="1"/>
          <p:nvPr/>
        </p:nvSpPr>
        <p:spPr>
          <a:xfrm>
            <a:off x="611560" y="3945769"/>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Erprobung mit Testanwendungen</a:t>
            </a:r>
          </a:p>
          <a:p>
            <a:pPr>
              <a:lnSpc>
                <a:spcPct val="90000"/>
              </a:lnSpc>
              <a:spcBef>
                <a:spcPts val="300"/>
              </a:spcBef>
            </a:pPr>
            <a:r>
              <a:rPr lang="de-DE"/>
              <a:t>Test erfolgversprechender Ansätze</a:t>
            </a:r>
          </a:p>
          <a:p>
            <a:pPr marL="285750" indent="-285750">
              <a:lnSpc>
                <a:spcPct val="90000"/>
              </a:lnSpc>
              <a:spcBef>
                <a:spcPts val="300"/>
              </a:spcBef>
              <a:buFont typeface="Wingdings" pitchFamily="2" charset="2"/>
              <a:buChar char="ü"/>
            </a:pPr>
            <a:r>
              <a:rPr lang="de-DE"/>
              <a:t>Zur Verkehrserfassung</a:t>
            </a:r>
          </a:p>
          <a:p>
            <a:pPr marL="285750" indent="-285750">
              <a:lnSpc>
                <a:spcPct val="90000"/>
              </a:lnSpc>
              <a:spcBef>
                <a:spcPts val="300"/>
              </a:spcBef>
              <a:buFont typeface="Wingdings" pitchFamily="2" charset="2"/>
              <a:buChar char="ü"/>
            </a:pPr>
            <a:r>
              <a:rPr lang="de-DE"/>
              <a:t>Zur Information für Verkehrsteilnehmer</a:t>
            </a:r>
          </a:p>
          <a:p>
            <a:pPr marL="285750" indent="-285750">
              <a:lnSpc>
                <a:spcPct val="90000"/>
              </a:lnSpc>
              <a:spcBef>
                <a:spcPts val="300"/>
              </a:spcBef>
              <a:buFont typeface="Wingdings" pitchFamily="2" charset="2"/>
              <a:buChar char="ü"/>
            </a:pPr>
            <a:r>
              <a:rPr lang="de-DE"/>
              <a:t>Zur Verflüssigung des Verkehrs</a:t>
            </a:r>
          </a:p>
          <a:p>
            <a:pPr marL="285750" indent="-285750">
              <a:lnSpc>
                <a:spcPct val="90000"/>
              </a:lnSpc>
              <a:spcBef>
                <a:spcPts val="300"/>
              </a:spcBef>
              <a:buFont typeface="Wingdings" pitchFamily="2" charset="2"/>
              <a:buChar char="ü"/>
            </a:pPr>
            <a:r>
              <a:rPr lang="de-DE"/>
              <a:t>Für die Betreiber der Systeme</a:t>
            </a:r>
          </a:p>
        </p:txBody>
      </p:sp>
      <p:sp>
        <p:nvSpPr>
          <p:cNvPr id="6" name="Textfeld 5">
            <a:extLst>
              <a:ext uri="{FF2B5EF4-FFF2-40B4-BE49-F238E27FC236}">
                <a16:creationId xmlns:a16="http://schemas.microsoft.com/office/drawing/2014/main" id="{77366591-6254-624C-A3EB-7AE1722E6561}"/>
              </a:ext>
            </a:extLst>
          </p:cNvPr>
          <p:cNvSpPr txBox="1"/>
          <p:nvPr/>
        </p:nvSpPr>
        <p:spPr>
          <a:xfrm>
            <a:off x="4716016" y="3945769"/>
            <a:ext cx="3888432" cy="2232248"/>
          </a:xfrm>
          <a:prstGeom prst="roundRect">
            <a:avLst/>
          </a:prstGeom>
          <a:noFill/>
          <a:ln>
            <a:solidFill>
              <a:schemeClr val="accent1"/>
            </a:solidFill>
          </a:ln>
        </p:spPr>
        <p:txBody>
          <a:bodyPr wrap="square" rtlCol="0">
            <a:noAutofit/>
          </a:bodyPr>
          <a:lstStyle/>
          <a:p>
            <a:pPr>
              <a:lnSpc>
                <a:spcPct val="90000"/>
              </a:lnSpc>
              <a:spcBef>
                <a:spcPts val="300"/>
              </a:spcBef>
            </a:pPr>
            <a:r>
              <a:rPr lang="de-DE" b="1"/>
              <a:t>Bewertungen</a:t>
            </a:r>
          </a:p>
          <a:p>
            <a:pPr>
              <a:lnSpc>
                <a:spcPct val="90000"/>
              </a:lnSpc>
              <a:spcBef>
                <a:spcPts val="300"/>
              </a:spcBef>
            </a:pPr>
            <a:r>
              <a:rPr lang="de-DE"/>
              <a:t>Nutzung von Daten, Interviews etc. </a:t>
            </a:r>
          </a:p>
          <a:p>
            <a:pPr marL="285750" indent="-285750">
              <a:lnSpc>
                <a:spcPct val="90000"/>
              </a:lnSpc>
              <a:spcBef>
                <a:spcPts val="300"/>
              </a:spcBef>
              <a:buFont typeface="Wingdings" pitchFamily="2" charset="2"/>
              <a:buChar char="ü"/>
            </a:pPr>
            <a:r>
              <a:rPr lang="de-DE"/>
              <a:t>Reduzierung von Stau(-stunden)</a:t>
            </a:r>
          </a:p>
          <a:p>
            <a:pPr marL="285750" indent="-285750">
              <a:lnSpc>
                <a:spcPct val="90000"/>
              </a:lnSpc>
              <a:spcBef>
                <a:spcPts val="300"/>
              </a:spcBef>
              <a:buFont typeface="Wingdings" pitchFamily="2" charset="2"/>
              <a:buChar char="ü"/>
            </a:pPr>
            <a:r>
              <a:rPr lang="de-DE"/>
              <a:t>Erhöhung der Reisezeiten</a:t>
            </a:r>
          </a:p>
          <a:p>
            <a:pPr marL="285750" indent="-285750">
              <a:lnSpc>
                <a:spcPct val="90000"/>
              </a:lnSpc>
              <a:spcBef>
                <a:spcPts val="300"/>
              </a:spcBef>
              <a:buFont typeface="Wingdings" pitchFamily="2" charset="2"/>
              <a:buChar char="ü"/>
            </a:pPr>
            <a:r>
              <a:rPr lang="de-DE"/>
              <a:t>Volkswirtschaftlicher Nutzen</a:t>
            </a:r>
          </a:p>
          <a:p>
            <a:pPr marL="285750" indent="-285750">
              <a:lnSpc>
                <a:spcPct val="90000"/>
              </a:lnSpc>
              <a:spcBef>
                <a:spcPts val="300"/>
              </a:spcBef>
              <a:buFont typeface="Wingdings" pitchFamily="2" charset="2"/>
              <a:buChar char="ü"/>
            </a:pPr>
            <a:r>
              <a:rPr lang="de-DE"/>
              <a:t>Ableitung von Empfehlungen</a:t>
            </a:r>
          </a:p>
          <a:p>
            <a:pPr marL="285750" indent="-285750">
              <a:lnSpc>
                <a:spcPct val="90000"/>
              </a:lnSpc>
              <a:spcBef>
                <a:spcPts val="300"/>
              </a:spcBef>
              <a:buFont typeface="Wingdings" pitchFamily="2" charset="2"/>
              <a:buChar char="ü"/>
            </a:pPr>
            <a:r>
              <a:rPr lang="de-DE"/>
              <a:t>Leitfaden für andere Kommunen</a:t>
            </a:r>
          </a:p>
        </p:txBody>
      </p:sp>
      <p:sp>
        <p:nvSpPr>
          <p:cNvPr id="8" name="Fußzeilenplatzhalter 7">
            <a:extLst>
              <a:ext uri="{FF2B5EF4-FFF2-40B4-BE49-F238E27FC236}">
                <a16:creationId xmlns:a16="http://schemas.microsoft.com/office/drawing/2014/main" id="{DF5409AE-4E36-403C-ADF5-FB5774ACB3F9}"/>
              </a:ext>
            </a:extLst>
          </p:cNvPr>
          <p:cNvSpPr>
            <a:spLocks noGrp="1"/>
          </p:cNvSpPr>
          <p:nvPr>
            <p:ph type="ftr" sz="quarter" idx="11"/>
          </p:nvPr>
        </p:nvSpPr>
        <p:spPr/>
        <p:txBody>
          <a:bodyPr/>
          <a:lstStyle/>
          <a:p>
            <a:r>
              <a:rPr lang="de-DE"/>
              <a:t>Projektgruppe VLUID - öffentliches Kick-Off</a:t>
            </a:r>
          </a:p>
        </p:txBody>
      </p:sp>
      <p:sp>
        <p:nvSpPr>
          <p:cNvPr id="10" name="Datumsplatzhalter 9">
            <a:extLst>
              <a:ext uri="{FF2B5EF4-FFF2-40B4-BE49-F238E27FC236}">
                <a16:creationId xmlns:a16="http://schemas.microsoft.com/office/drawing/2014/main" id="{B1D1EDD5-DC28-420D-864C-DF23E7AD7F40}"/>
              </a:ext>
            </a:extLst>
          </p:cNvPr>
          <p:cNvSpPr>
            <a:spLocks noGrp="1"/>
          </p:cNvSpPr>
          <p:nvPr>
            <p:ph type="dt" sz="half" idx="10"/>
          </p:nvPr>
        </p:nvSpPr>
        <p:spPr/>
        <p:txBody>
          <a:bodyPr/>
          <a:lstStyle/>
          <a:p>
            <a:r>
              <a:rPr lang="de-DE"/>
              <a:t>13.01.2022</a:t>
            </a:r>
            <a:endParaRPr lang="de-DE" dirty="0"/>
          </a:p>
        </p:txBody>
      </p:sp>
      <p:sp>
        <p:nvSpPr>
          <p:cNvPr id="11" name="Foliennummernplatzhalter 10">
            <a:extLst>
              <a:ext uri="{FF2B5EF4-FFF2-40B4-BE49-F238E27FC236}">
                <a16:creationId xmlns:a16="http://schemas.microsoft.com/office/drawing/2014/main" id="{7E354478-15AA-49B0-9408-958DBA0FCE27}"/>
              </a:ext>
            </a:extLst>
          </p:cNvPr>
          <p:cNvSpPr>
            <a:spLocks noGrp="1"/>
          </p:cNvSpPr>
          <p:nvPr>
            <p:ph type="sldNum" sz="quarter" idx="12"/>
          </p:nvPr>
        </p:nvSpPr>
        <p:spPr/>
        <p:txBody>
          <a:bodyPr/>
          <a:lstStyle/>
          <a:p>
            <a:fld id="{C2C24CF1-65F4-440A-8345-6B89AD16BD0C}" type="slidenum">
              <a:rPr lang="de-DE" smtClean="0"/>
              <a:t>24</a:t>
            </a:fld>
            <a:endParaRPr lang="de-DE"/>
          </a:p>
        </p:txBody>
      </p:sp>
    </p:spTree>
    <p:extLst>
      <p:ext uri="{BB962C8B-B14F-4D97-AF65-F5344CB8AC3E}">
        <p14:creationId xmlns:p14="http://schemas.microsoft.com/office/powerpoint/2010/main" val="32316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68E22-4E93-644C-B181-5DC4FCCD1755}"/>
              </a:ext>
            </a:extLst>
          </p:cNvPr>
          <p:cNvSpPr>
            <a:spLocks noGrp="1"/>
          </p:cNvSpPr>
          <p:nvPr>
            <p:ph type="title"/>
          </p:nvPr>
        </p:nvSpPr>
        <p:spPr/>
        <p:txBody>
          <a:bodyPr>
            <a:normAutofit fontScale="90000"/>
          </a:bodyPr>
          <a:lstStyle/>
          <a:p>
            <a:r>
              <a:rPr lang="de-DE" dirty="0"/>
              <a:t>Erwartete Wirkungen und Ergebnisse</a:t>
            </a:r>
          </a:p>
        </p:txBody>
      </p:sp>
      <p:sp>
        <p:nvSpPr>
          <p:cNvPr id="3" name="Textfeld 2">
            <a:extLst>
              <a:ext uri="{FF2B5EF4-FFF2-40B4-BE49-F238E27FC236}">
                <a16:creationId xmlns:a16="http://schemas.microsoft.com/office/drawing/2014/main" id="{CA430D54-E227-5D4B-B32A-6E52AC93EC0B}"/>
              </a:ext>
            </a:extLst>
          </p:cNvPr>
          <p:cNvSpPr txBox="1"/>
          <p:nvPr/>
        </p:nvSpPr>
        <p:spPr>
          <a:xfrm>
            <a:off x="1115616" y="1556792"/>
            <a:ext cx="6552728" cy="455509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a:t>Daten- und KI-basierte Tools zu Erfassung und Bewertung von Verkehrssituationen bei Großbaustellen und zur Nutzenabschätzung von Services für Verkehr und Sys- tembetreiber </a:t>
            </a:r>
          </a:p>
          <a:p>
            <a:pPr marL="285750" indent="-285750">
              <a:spcBef>
                <a:spcPts val="600"/>
              </a:spcBef>
              <a:buFont typeface="Arial" panose="020B0604020202020204" pitchFamily="34" charset="0"/>
              <a:buChar char="•"/>
            </a:pPr>
            <a:r>
              <a:rPr lang="de-DE"/>
              <a:t>Prototypische Services zur Milderung der Verkehrsbeeinträchtigungen in Wetzlar, Abschätzung Impact und Synergieeffekte bei Ausweitung, Konzept für Umsetzung in Folgejahren </a:t>
            </a:r>
          </a:p>
          <a:p>
            <a:pPr marL="285750" indent="-285750">
              <a:spcBef>
                <a:spcPts val="600"/>
              </a:spcBef>
              <a:buFont typeface="Arial" panose="020B0604020202020204" pitchFamily="34" charset="0"/>
              <a:buChar char="•"/>
            </a:pPr>
            <a:r>
              <a:rPr lang="de-DE"/>
              <a:t>Übertragbare Vorgehensmodelle als Blaupause für die Errichtung von Datenräumen für das Management komplexer Verkehrssituationen bei Großbaustellen </a:t>
            </a:r>
          </a:p>
          <a:p>
            <a:pPr marL="285750" indent="-285750">
              <a:spcBef>
                <a:spcPts val="600"/>
              </a:spcBef>
              <a:buFont typeface="Arial" panose="020B0604020202020204" pitchFamily="34" charset="0"/>
              <a:buChar char="•"/>
            </a:pPr>
            <a:endParaRPr lang="de-DE"/>
          </a:p>
          <a:p>
            <a:pPr>
              <a:spcBef>
                <a:spcPts val="600"/>
              </a:spcBef>
            </a:pPr>
            <a:r>
              <a:rPr lang="de-DE"/>
              <a:t>Werkzeugkasten zur besseren Bewältigung der Großbaustellen rund um Hochstraße und Eisenbahnüberführung Hermanneiner Brücke bis 2035</a:t>
            </a:r>
          </a:p>
        </p:txBody>
      </p:sp>
      <p:sp>
        <p:nvSpPr>
          <p:cNvPr id="4" name="Abgerundetes Rechteck 3">
            <a:extLst>
              <a:ext uri="{FF2B5EF4-FFF2-40B4-BE49-F238E27FC236}">
                <a16:creationId xmlns:a16="http://schemas.microsoft.com/office/drawing/2014/main" id="{5198C875-C7A9-A842-9AFE-757047A62E73}"/>
              </a:ext>
            </a:extLst>
          </p:cNvPr>
          <p:cNvSpPr/>
          <p:nvPr/>
        </p:nvSpPr>
        <p:spPr>
          <a:xfrm>
            <a:off x="899592" y="5086931"/>
            <a:ext cx="6912768" cy="106613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a:extLst>
              <a:ext uri="{FF2B5EF4-FFF2-40B4-BE49-F238E27FC236}">
                <a16:creationId xmlns:a16="http://schemas.microsoft.com/office/drawing/2014/main" id="{FAEA36F6-39C7-42F9-BDAC-D9E49F391E79}"/>
              </a:ext>
            </a:extLst>
          </p:cNvPr>
          <p:cNvSpPr>
            <a:spLocks noGrp="1"/>
          </p:cNvSpPr>
          <p:nvPr>
            <p:ph type="ftr" sz="quarter" idx="11"/>
          </p:nvPr>
        </p:nvSpPr>
        <p:spPr/>
        <p:txBody>
          <a:bodyPr/>
          <a:lstStyle/>
          <a:p>
            <a:r>
              <a:rPr lang="de-DE"/>
              <a:t>Projektgruppe VLUID - öffentliches Kick-Off</a:t>
            </a:r>
          </a:p>
        </p:txBody>
      </p:sp>
      <p:sp>
        <p:nvSpPr>
          <p:cNvPr id="8" name="Datumsplatzhalter 7">
            <a:extLst>
              <a:ext uri="{FF2B5EF4-FFF2-40B4-BE49-F238E27FC236}">
                <a16:creationId xmlns:a16="http://schemas.microsoft.com/office/drawing/2014/main" id="{710E0099-3063-4B53-8883-F57E2A175AAB}"/>
              </a:ext>
            </a:extLst>
          </p:cNvPr>
          <p:cNvSpPr>
            <a:spLocks noGrp="1"/>
          </p:cNvSpPr>
          <p:nvPr>
            <p:ph type="dt" sz="half" idx="10"/>
          </p:nvPr>
        </p:nvSpPr>
        <p:spPr/>
        <p:txBody>
          <a:bodyPr/>
          <a:lstStyle/>
          <a:p>
            <a:r>
              <a:rPr lang="de-DE"/>
              <a:t>13.01.2022</a:t>
            </a:r>
            <a:endParaRPr lang="de-DE" dirty="0"/>
          </a:p>
        </p:txBody>
      </p:sp>
      <p:sp>
        <p:nvSpPr>
          <p:cNvPr id="9" name="Foliennummernplatzhalter 8">
            <a:extLst>
              <a:ext uri="{FF2B5EF4-FFF2-40B4-BE49-F238E27FC236}">
                <a16:creationId xmlns:a16="http://schemas.microsoft.com/office/drawing/2014/main" id="{663BAAB3-D4B2-4961-A0AA-14A8B01B4B98}"/>
              </a:ext>
            </a:extLst>
          </p:cNvPr>
          <p:cNvSpPr>
            <a:spLocks noGrp="1"/>
          </p:cNvSpPr>
          <p:nvPr>
            <p:ph type="sldNum" sz="quarter" idx="12"/>
          </p:nvPr>
        </p:nvSpPr>
        <p:spPr/>
        <p:txBody>
          <a:bodyPr/>
          <a:lstStyle/>
          <a:p>
            <a:fld id="{C2C24CF1-65F4-440A-8345-6B89AD16BD0C}" type="slidenum">
              <a:rPr lang="de-DE" smtClean="0"/>
              <a:t>25</a:t>
            </a:fld>
            <a:endParaRPr lang="de-DE"/>
          </a:p>
        </p:txBody>
      </p:sp>
    </p:spTree>
    <p:extLst>
      <p:ext uri="{BB962C8B-B14F-4D97-AF65-F5344CB8AC3E}">
        <p14:creationId xmlns:p14="http://schemas.microsoft.com/office/powerpoint/2010/main" val="2045171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49693-ECFB-4847-AD83-65BACF2E5F68}"/>
              </a:ext>
            </a:extLst>
          </p:cNvPr>
          <p:cNvSpPr>
            <a:spLocks noGrp="1"/>
          </p:cNvSpPr>
          <p:nvPr>
            <p:ph type="title"/>
          </p:nvPr>
        </p:nvSpPr>
        <p:spPr/>
        <p:txBody>
          <a:bodyPr>
            <a:normAutofit fontScale="90000"/>
          </a:bodyPr>
          <a:lstStyle/>
          <a:p>
            <a:r>
              <a:rPr lang="de-DE" dirty="0"/>
              <a:t>Weitergabe der Forschungsergebnisse</a:t>
            </a:r>
          </a:p>
        </p:txBody>
      </p:sp>
      <p:sp>
        <p:nvSpPr>
          <p:cNvPr id="3" name="Textfeld 2">
            <a:extLst>
              <a:ext uri="{FF2B5EF4-FFF2-40B4-BE49-F238E27FC236}">
                <a16:creationId xmlns:a16="http://schemas.microsoft.com/office/drawing/2014/main" id="{B9FC4A59-06FF-AB46-BDC4-0B2DE75D1FCE}"/>
              </a:ext>
            </a:extLst>
          </p:cNvPr>
          <p:cNvSpPr txBox="1"/>
          <p:nvPr/>
        </p:nvSpPr>
        <p:spPr>
          <a:xfrm>
            <a:off x="1115616" y="1556792"/>
            <a:ext cx="6552728" cy="4031873"/>
          </a:xfrm>
          <a:prstGeom prst="rect">
            <a:avLst/>
          </a:prstGeom>
          <a:noFill/>
        </p:spPr>
        <p:txBody>
          <a:bodyPr wrap="square" rtlCol="0">
            <a:spAutoFit/>
          </a:bodyPr>
          <a:lstStyle/>
          <a:p>
            <a:pPr>
              <a:spcBef>
                <a:spcPts val="600"/>
              </a:spcBef>
            </a:pPr>
            <a:r>
              <a:rPr lang="de-DE"/>
              <a:t>Wissenschaft und Lehre</a:t>
            </a:r>
          </a:p>
          <a:p>
            <a:pPr marL="285750" indent="-285750">
              <a:spcBef>
                <a:spcPts val="600"/>
              </a:spcBef>
              <a:buFont typeface="Arial" panose="020B0604020202020204" pitchFamily="34" charset="0"/>
              <a:buChar char="•"/>
            </a:pPr>
            <a:r>
              <a:rPr lang="de-DE"/>
              <a:t>Lehrveranstaltungen im Bereich digitaler Prozesse und Geschäftsmodelle der TH Mittelhessen</a:t>
            </a:r>
          </a:p>
          <a:p>
            <a:pPr marL="285750" indent="-285750">
              <a:spcBef>
                <a:spcPts val="600"/>
              </a:spcBef>
              <a:buFont typeface="Arial" panose="020B0604020202020204" pitchFamily="34" charset="0"/>
              <a:buChar char="•"/>
            </a:pPr>
            <a:r>
              <a:rPr lang="de-DE"/>
              <a:t>Lehrveranstaltungen zu Smart City-Themen in Darmstadt für Informatiker und Data Analysten, Verkehrsplaner, …</a:t>
            </a:r>
          </a:p>
          <a:p>
            <a:pPr marL="285750" indent="-285750">
              <a:spcBef>
                <a:spcPts val="600"/>
              </a:spcBef>
              <a:buFont typeface="Arial" panose="020B0604020202020204" pitchFamily="34" charset="0"/>
              <a:buChar char="•"/>
            </a:pPr>
            <a:r>
              <a:rPr lang="de-DE"/>
              <a:t>Beiträge für Fachmedien, Kongresse im Bereich der Wirtschaftsinformatik, der Verkehrstechnik etc. </a:t>
            </a:r>
          </a:p>
          <a:p>
            <a:pPr>
              <a:spcBef>
                <a:spcPts val="600"/>
              </a:spcBef>
            </a:pPr>
            <a:r>
              <a:rPr lang="de-DE"/>
              <a:t>Kommunen, Öffentliche Hand</a:t>
            </a:r>
          </a:p>
          <a:p>
            <a:pPr marL="285750" indent="-285750">
              <a:spcBef>
                <a:spcPts val="600"/>
              </a:spcBef>
              <a:buFont typeface="Arial" panose="020B0604020202020204" pitchFamily="34" charset="0"/>
              <a:buChar char="•"/>
            </a:pPr>
            <a:r>
              <a:rPr lang="de-DE"/>
              <a:t>Leitfaden mit Vorgehensmodell für Kommunen</a:t>
            </a:r>
          </a:p>
          <a:p>
            <a:pPr>
              <a:spcBef>
                <a:spcPts val="600"/>
              </a:spcBef>
            </a:pPr>
            <a:r>
              <a:rPr lang="de-DE"/>
              <a:t>Weiteres</a:t>
            </a:r>
          </a:p>
          <a:p>
            <a:pPr marL="285750" indent="-285750">
              <a:spcBef>
                <a:spcPts val="600"/>
              </a:spcBef>
              <a:buFont typeface="Arial" panose="020B0604020202020204" pitchFamily="34" charset="0"/>
              <a:buChar char="•"/>
            </a:pPr>
            <a:r>
              <a:rPr lang="de-DE"/>
              <a:t>Beiträge zur Begleitforschung des mFUND</a:t>
            </a:r>
          </a:p>
          <a:p>
            <a:pPr marL="285750" indent="-285750">
              <a:spcBef>
                <a:spcPts val="600"/>
              </a:spcBef>
              <a:buFont typeface="Arial" panose="020B0604020202020204" pitchFamily="34" charset="0"/>
              <a:buChar char="•"/>
            </a:pPr>
            <a:r>
              <a:rPr lang="de-DE"/>
              <a:t>…</a:t>
            </a:r>
          </a:p>
        </p:txBody>
      </p:sp>
      <p:sp>
        <p:nvSpPr>
          <p:cNvPr id="5" name="Fußzeilenplatzhalter 4">
            <a:extLst>
              <a:ext uri="{FF2B5EF4-FFF2-40B4-BE49-F238E27FC236}">
                <a16:creationId xmlns:a16="http://schemas.microsoft.com/office/drawing/2014/main" id="{0C808F80-A510-4712-B0D7-36EA9670E8D8}"/>
              </a:ext>
            </a:extLst>
          </p:cNvPr>
          <p:cNvSpPr>
            <a:spLocks noGrp="1"/>
          </p:cNvSpPr>
          <p:nvPr>
            <p:ph type="ftr" sz="quarter" idx="11"/>
          </p:nvPr>
        </p:nvSpPr>
        <p:spPr/>
        <p:txBody>
          <a:bodyPr/>
          <a:lstStyle/>
          <a:p>
            <a:r>
              <a:rPr lang="de-DE"/>
              <a:t>Projektgruppe VLUID - öffentliches Kick-Off</a:t>
            </a:r>
          </a:p>
        </p:txBody>
      </p:sp>
      <p:sp>
        <p:nvSpPr>
          <p:cNvPr id="7" name="Datumsplatzhalter 6">
            <a:extLst>
              <a:ext uri="{FF2B5EF4-FFF2-40B4-BE49-F238E27FC236}">
                <a16:creationId xmlns:a16="http://schemas.microsoft.com/office/drawing/2014/main" id="{3900627C-08C7-4689-9BB3-6FA5BD829DA2}"/>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7F6556A1-2BE0-4EED-873F-1441BB6B6AA6}"/>
              </a:ext>
            </a:extLst>
          </p:cNvPr>
          <p:cNvSpPr>
            <a:spLocks noGrp="1"/>
          </p:cNvSpPr>
          <p:nvPr>
            <p:ph type="sldNum" sz="quarter" idx="12"/>
          </p:nvPr>
        </p:nvSpPr>
        <p:spPr/>
        <p:txBody>
          <a:bodyPr/>
          <a:lstStyle/>
          <a:p>
            <a:fld id="{C2C24CF1-65F4-440A-8345-6B89AD16BD0C}" type="slidenum">
              <a:rPr lang="de-DE" smtClean="0"/>
              <a:t>26</a:t>
            </a:fld>
            <a:endParaRPr lang="de-DE"/>
          </a:p>
        </p:txBody>
      </p:sp>
    </p:spTree>
    <p:extLst>
      <p:ext uri="{BB962C8B-B14F-4D97-AF65-F5344CB8AC3E}">
        <p14:creationId xmlns:p14="http://schemas.microsoft.com/office/powerpoint/2010/main" val="169747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A8D3-8906-4118-9E88-8F2944C6275E}"/>
              </a:ext>
            </a:extLst>
          </p:cNvPr>
          <p:cNvSpPr>
            <a:spLocks noGrp="1"/>
          </p:cNvSpPr>
          <p:nvPr>
            <p:ph type="ctrTitle"/>
          </p:nvPr>
        </p:nvSpPr>
        <p:spPr/>
        <p:txBody>
          <a:bodyPr/>
          <a:lstStyle/>
          <a:p>
            <a:r>
              <a:rPr lang="de-DE" dirty="0">
                <a:latin typeface="Arial"/>
                <a:cs typeface="Arial"/>
              </a:rPr>
              <a:t>Vielen Dank für Ihre </a:t>
            </a:r>
            <a:r>
              <a:rPr lang="de-DE">
                <a:latin typeface="Arial"/>
                <a:cs typeface="Arial"/>
              </a:rPr>
              <a:t>Aufmerksamkeit!</a:t>
            </a:r>
            <a:endParaRPr lang="de-DE"/>
          </a:p>
        </p:txBody>
      </p:sp>
      <p:sp>
        <p:nvSpPr>
          <p:cNvPr id="3" name="Untertitel 2">
            <a:extLst>
              <a:ext uri="{FF2B5EF4-FFF2-40B4-BE49-F238E27FC236}">
                <a16:creationId xmlns:a16="http://schemas.microsoft.com/office/drawing/2014/main" id="{62B45575-CE0D-4E2D-B633-1D27DE003E40}"/>
              </a:ext>
            </a:extLst>
          </p:cNvPr>
          <p:cNvSpPr>
            <a:spLocks noGrp="1"/>
          </p:cNvSpPr>
          <p:nvPr>
            <p:ph type="subTitle" idx="1"/>
          </p:nvPr>
        </p:nvSpPr>
        <p:spPr/>
        <p:txBody>
          <a:bodyPr/>
          <a:lstStyle/>
          <a:p>
            <a:endParaRPr lang="de-DE"/>
          </a:p>
        </p:txBody>
      </p:sp>
      <p:sp>
        <p:nvSpPr>
          <p:cNvPr id="4" name="Datumsplatzhalter 3">
            <a:extLst>
              <a:ext uri="{FF2B5EF4-FFF2-40B4-BE49-F238E27FC236}">
                <a16:creationId xmlns:a16="http://schemas.microsoft.com/office/drawing/2014/main" id="{468CC4DB-6D9D-4B80-A24B-8EF6DB9398E2}"/>
              </a:ext>
            </a:extLst>
          </p:cNvPr>
          <p:cNvSpPr>
            <a:spLocks noGrp="1"/>
          </p:cNvSpPr>
          <p:nvPr>
            <p:ph type="dt" sz="half" idx="10"/>
          </p:nvPr>
        </p:nvSpPr>
        <p:spPr/>
        <p:txBody>
          <a:bodyPr/>
          <a:lstStyle/>
          <a:p>
            <a:r>
              <a:rPr lang="de-DE"/>
              <a:t>13.01.2022</a:t>
            </a:r>
            <a:endParaRPr lang="de-DE" dirty="0"/>
          </a:p>
        </p:txBody>
      </p:sp>
      <p:sp>
        <p:nvSpPr>
          <p:cNvPr id="5" name="Fußzeilenplatzhalter 4">
            <a:extLst>
              <a:ext uri="{FF2B5EF4-FFF2-40B4-BE49-F238E27FC236}">
                <a16:creationId xmlns:a16="http://schemas.microsoft.com/office/drawing/2014/main" id="{2B9AE63E-6E11-4091-BCD3-BB09EB7F5083}"/>
              </a:ext>
            </a:extLst>
          </p:cNvPr>
          <p:cNvSpPr>
            <a:spLocks noGrp="1"/>
          </p:cNvSpPr>
          <p:nvPr>
            <p:ph type="ftr" sz="quarter" idx="11"/>
          </p:nvPr>
        </p:nvSpPr>
        <p:spPr/>
        <p:txBody>
          <a:bodyPr/>
          <a:lstStyle/>
          <a:p>
            <a:r>
              <a:rPr lang="de-DE"/>
              <a:t>Projektgruppe VLUID - öffentliches Kick-Off</a:t>
            </a:r>
            <a:endParaRPr lang="de-DE" dirty="0"/>
          </a:p>
        </p:txBody>
      </p:sp>
      <p:sp>
        <p:nvSpPr>
          <p:cNvPr id="6" name="Foliennummernplatzhalter 5">
            <a:extLst>
              <a:ext uri="{FF2B5EF4-FFF2-40B4-BE49-F238E27FC236}">
                <a16:creationId xmlns:a16="http://schemas.microsoft.com/office/drawing/2014/main" id="{6A942396-BF31-4757-AF97-821726338A55}"/>
              </a:ext>
            </a:extLst>
          </p:cNvPr>
          <p:cNvSpPr>
            <a:spLocks noGrp="1"/>
          </p:cNvSpPr>
          <p:nvPr>
            <p:ph type="sldNum" sz="quarter" idx="12"/>
          </p:nvPr>
        </p:nvSpPr>
        <p:spPr/>
        <p:txBody>
          <a:bodyPr/>
          <a:lstStyle/>
          <a:p>
            <a:fld id="{C2C24CF1-65F4-440A-8345-6B89AD16BD0C}" type="slidenum">
              <a:rPr lang="de-DE" smtClean="0"/>
              <a:pPr/>
              <a:t>27</a:t>
            </a:fld>
            <a:endParaRPr lang="de-DE" dirty="0"/>
          </a:p>
        </p:txBody>
      </p:sp>
    </p:spTree>
    <p:extLst>
      <p:ext uri="{BB962C8B-B14F-4D97-AF65-F5344CB8AC3E}">
        <p14:creationId xmlns:p14="http://schemas.microsoft.com/office/powerpoint/2010/main" val="362424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2EDAB0-DC83-4845-B854-D14430D3F53D}"/>
              </a:ext>
            </a:extLst>
          </p:cNvPr>
          <p:cNvSpPr>
            <a:spLocks noGrp="1"/>
          </p:cNvSpPr>
          <p:nvPr>
            <p:ph type="ctrTitle"/>
          </p:nvPr>
        </p:nvSpPr>
        <p:spPr/>
        <p:txBody>
          <a:bodyPr/>
          <a:lstStyle/>
          <a:p>
            <a:r>
              <a:rPr lang="de-DE" dirty="0"/>
              <a:t>Hessen Mobil</a:t>
            </a:r>
          </a:p>
        </p:txBody>
      </p:sp>
      <p:sp>
        <p:nvSpPr>
          <p:cNvPr id="3" name="Untertitel 2">
            <a:extLst>
              <a:ext uri="{FF2B5EF4-FFF2-40B4-BE49-F238E27FC236}">
                <a16:creationId xmlns:a16="http://schemas.microsoft.com/office/drawing/2014/main" id="{4E17A623-B1AB-40DD-9853-6DA017791006}"/>
              </a:ext>
            </a:extLst>
          </p:cNvPr>
          <p:cNvSpPr>
            <a:spLocks noGrp="1"/>
          </p:cNvSpPr>
          <p:nvPr>
            <p:ph type="subTitle" idx="1"/>
          </p:nvPr>
        </p:nvSpPr>
        <p:spPr/>
        <p:txBody>
          <a:bodyPr/>
          <a:lstStyle/>
          <a:p>
            <a:endParaRPr lang="de-DE" dirty="0"/>
          </a:p>
        </p:txBody>
      </p:sp>
      <p:sp>
        <p:nvSpPr>
          <p:cNvPr id="5" name="Fußzeilenplatzhalter 4">
            <a:extLst>
              <a:ext uri="{FF2B5EF4-FFF2-40B4-BE49-F238E27FC236}">
                <a16:creationId xmlns:a16="http://schemas.microsoft.com/office/drawing/2014/main" id="{B0F8D7AB-9322-48B8-9C9B-C20F1FA4A838}"/>
              </a:ext>
            </a:extLst>
          </p:cNvPr>
          <p:cNvSpPr>
            <a:spLocks noGrp="1"/>
          </p:cNvSpPr>
          <p:nvPr>
            <p:ph type="ftr" sz="quarter" idx="11"/>
          </p:nvPr>
        </p:nvSpPr>
        <p:spPr>
          <a:xfrm>
            <a:off x="2857500" y="6356350"/>
            <a:ext cx="4162772" cy="365125"/>
          </a:xfrm>
        </p:spPr>
        <p:txBody>
          <a:bodyPr/>
          <a:lstStyle/>
          <a:p>
            <a:r>
              <a:rPr lang="de-DE"/>
              <a:t>Projektgruppe VLUID - öffentliches Kick-Off</a:t>
            </a:r>
            <a:endParaRPr lang="de-DE" dirty="0"/>
          </a:p>
        </p:txBody>
      </p:sp>
      <p:sp>
        <p:nvSpPr>
          <p:cNvPr id="7" name="Datumsplatzhalter 6">
            <a:extLst>
              <a:ext uri="{FF2B5EF4-FFF2-40B4-BE49-F238E27FC236}">
                <a16:creationId xmlns:a16="http://schemas.microsoft.com/office/drawing/2014/main" id="{963D5FA0-82FE-474F-B6C6-4A0CE5A6A15F}"/>
              </a:ext>
            </a:extLst>
          </p:cNvPr>
          <p:cNvSpPr>
            <a:spLocks noGrp="1"/>
          </p:cNvSpPr>
          <p:nvPr>
            <p:ph type="dt" sz="half" idx="10"/>
          </p:nvPr>
        </p:nvSpPr>
        <p:spPr/>
        <p:txBody>
          <a:bodyPr/>
          <a:lstStyle/>
          <a:p>
            <a:r>
              <a:rPr lang="de-DE"/>
              <a:t>13.01.2022</a:t>
            </a:r>
            <a:endParaRPr lang="de-DE" dirty="0"/>
          </a:p>
        </p:txBody>
      </p:sp>
      <p:sp>
        <p:nvSpPr>
          <p:cNvPr id="8" name="Foliennummernplatzhalter 7">
            <a:extLst>
              <a:ext uri="{FF2B5EF4-FFF2-40B4-BE49-F238E27FC236}">
                <a16:creationId xmlns:a16="http://schemas.microsoft.com/office/drawing/2014/main" id="{3B493ABD-30F4-45D1-8C07-0472785191F7}"/>
              </a:ext>
            </a:extLst>
          </p:cNvPr>
          <p:cNvSpPr>
            <a:spLocks noGrp="1"/>
          </p:cNvSpPr>
          <p:nvPr>
            <p:ph type="sldNum" sz="quarter" idx="12"/>
          </p:nvPr>
        </p:nvSpPr>
        <p:spPr/>
        <p:txBody>
          <a:bodyPr/>
          <a:lstStyle/>
          <a:p>
            <a:fld id="{C2C24CF1-65F4-440A-8345-6B89AD16BD0C}" type="slidenum">
              <a:rPr lang="de-DE" smtClean="0"/>
              <a:pPr/>
              <a:t>3</a:t>
            </a:fld>
            <a:endParaRPr lang="de-DE" dirty="0"/>
          </a:p>
        </p:txBody>
      </p:sp>
    </p:spTree>
    <p:extLst>
      <p:ext uri="{BB962C8B-B14F-4D97-AF65-F5344CB8AC3E}">
        <p14:creationId xmlns:p14="http://schemas.microsoft.com/office/powerpoint/2010/main" val="410763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368860" y="3429001"/>
            <a:ext cx="5857875" cy="500066"/>
          </a:xfrm>
        </p:spPr>
        <p:txBody>
          <a:bodyPr/>
          <a:lstStyle/>
          <a:p>
            <a:r>
              <a:rPr lang="de-DE" dirty="0"/>
              <a:t> </a:t>
            </a:r>
          </a:p>
        </p:txBody>
      </p:sp>
      <p:sp>
        <p:nvSpPr>
          <p:cNvPr id="3" name="Textplatzhalter 2"/>
          <p:cNvSpPr>
            <a:spLocks noGrp="1"/>
          </p:cNvSpPr>
          <p:nvPr>
            <p:ph type="body" sz="quarter" idx="11"/>
          </p:nvPr>
        </p:nvSpPr>
        <p:spPr>
          <a:xfrm>
            <a:off x="368819" y="4000504"/>
            <a:ext cx="5857875" cy="285752"/>
          </a:xfrm>
        </p:spPr>
        <p:txBody>
          <a:bodyPr>
            <a:normAutofit lnSpcReduction="10000"/>
          </a:bodyPr>
          <a:lstStyle/>
          <a:p>
            <a:r>
              <a:rPr lang="de-DE" b="1" dirty="0"/>
              <a:t>B 49 Ersatz Brückenzug Wetzlar – Hintergründe zur Planung</a:t>
            </a:r>
          </a:p>
        </p:txBody>
      </p:sp>
      <p:sp>
        <p:nvSpPr>
          <p:cNvPr id="4" name="Textplatzhalter 3"/>
          <p:cNvSpPr>
            <a:spLocks noGrp="1"/>
          </p:cNvSpPr>
          <p:nvPr>
            <p:ph type="body" sz="quarter" idx="12"/>
          </p:nvPr>
        </p:nvSpPr>
        <p:spPr>
          <a:xfrm>
            <a:off x="368819" y="5000636"/>
            <a:ext cx="5857875" cy="285752"/>
          </a:xfrm>
        </p:spPr>
        <p:txBody>
          <a:bodyPr>
            <a:normAutofit lnSpcReduction="10000"/>
          </a:bodyPr>
          <a:lstStyle/>
          <a:p>
            <a:r>
              <a:rPr lang="de-DE" dirty="0"/>
              <a:t>Kick-Off VLUID Wetzlar am 13. Januar 2022</a:t>
            </a:r>
          </a:p>
        </p:txBody>
      </p:sp>
      <p:sp>
        <p:nvSpPr>
          <p:cNvPr id="5" name="Textplatzhalter 4"/>
          <p:cNvSpPr>
            <a:spLocks noGrp="1"/>
          </p:cNvSpPr>
          <p:nvPr>
            <p:ph type="body" sz="quarter" idx="13"/>
          </p:nvPr>
        </p:nvSpPr>
        <p:spPr>
          <a:xfrm>
            <a:off x="368819" y="4286256"/>
            <a:ext cx="5857875" cy="285752"/>
          </a:xfrm>
        </p:spPr>
        <p:txBody>
          <a:bodyPr>
            <a:normAutofit lnSpcReduction="10000"/>
          </a:bodyPr>
          <a:lstStyle/>
          <a:p>
            <a:r>
              <a:rPr lang="de-DE" dirty="0"/>
              <a:t>Hessen Mobil</a:t>
            </a:r>
          </a:p>
        </p:txBody>
      </p:sp>
      <p:sp>
        <p:nvSpPr>
          <p:cNvPr id="6" name="Textplatzhalter 5"/>
          <p:cNvSpPr>
            <a:spLocks noGrp="1"/>
          </p:cNvSpPr>
          <p:nvPr>
            <p:ph type="body" sz="quarter" idx="14"/>
          </p:nvPr>
        </p:nvSpPr>
        <p:spPr>
          <a:xfrm>
            <a:off x="368819" y="4572008"/>
            <a:ext cx="5857875" cy="285752"/>
          </a:xfrm>
        </p:spPr>
        <p:txBody>
          <a:bodyPr>
            <a:normAutofit lnSpcReduction="10000"/>
          </a:bodyPr>
          <a:lstStyle/>
          <a:p>
            <a:r>
              <a:rPr lang="de-DE" dirty="0"/>
              <a:t>Dezernat Betrieb und Verkehr Westhessen</a:t>
            </a:r>
          </a:p>
        </p:txBody>
      </p:sp>
    </p:spTree>
    <p:extLst>
      <p:ext uri="{BB962C8B-B14F-4D97-AF65-F5344CB8AC3E}">
        <p14:creationId xmlns:p14="http://schemas.microsoft.com/office/powerpoint/2010/main" val="308113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lnSpcReduction="10000"/>
          </a:bodyPr>
          <a:lstStyle/>
          <a:p>
            <a:r>
              <a:rPr lang="de-DE" dirty="0"/>
              <a:t>Ersatz Brückenzug B 49 Wetzlar – Hintergründe zur Planung</a:t>
            </a:r>
          </a:p>
          <a:p>
            <a:endParaRPr lang="de-DE" dirty="0"/>
          </a:p>
        </p:txBody>
      </p:sp>
      <p:sp>
        <p:nvSpPr>
          <p:cNvPr id="3" name="Textplatzhalter 2"/>
          <p:cNvSpPr>
            <a:spLocks noGrp="1"/>
          </p:cNvSpPr>
          <p:nvPr>
            <p:ph type="body" sz="quarter" idx="11"/>
          </p:nvPr>
        </p:nvSpPr>
        <p:spPr/>
        <p:txBody>
          <a:bodyPr>
            <a:normAutofit fontScale="92500" lnSpcReduction="20000"/>
          </a:bodyPr>
          <a:lstStyle/>
          <a:p>
            <a:r>
              <a:rPr lang="de-DE" sz="2000" dirty="0"/>
              <a:t>Notwendigkeit des Projektes</a:t>
            </a:r>
          </a:p>
          <a:p>
            <a:endParaRPr lang="de-DE" dirty="0"/>
          </a:p>
        </p:txBody>
      </p:sp>
      <p:sp>
        <p:nvSpPr>
          <p:cNvPr id="4" name="Textplatzhalter 3"/>
          <p:cNvSpPr>
            <a:spLocks noGrp="1"/>
          </p:cNvSpPr>
          <p:nvPr>
            <p:ph type="body" sz="quarter" idx="12"/>
          </p:nvPr>
        </p:nvSpPr>
        <p:spPr/>
        <p:txBody>
          <a:bodyPr/>
          <a:lstStyle/>
          <a:p>
            <a:endParaRPr lang="de-DE" sz="2000" dirty="0"/>
          </a:p>
          <a:p>
            <a:r>
              <a:rPr lang="de-DE" sz="1800" dirty="0"/>
              <a:t>Der Brückenzug der B 49 in Wetzlar (unter anderem mit der Hochstraße und der Taubensteinbrücke) muss in den nächsten Jahren ersetzt werden. Die Bauwerke weisen statische und konstruktive Defizite auf und können somit längerfristig die zukünftigen Verkehre nicht mehr aufnehmen.</a:t>
            </a:r>
          </a:p>
          <a:p>
            <a:r>
              <a:rPr lang="de-DE" sz="1800" dirty="0"/>
              <a:t>Für die Zeit nach der Sperrung der Hochstraße bis zur Wiederherstellung einer leistungsfähigen und sicheren B 49 wird eine temporäre Umfahrung über die B 277, die A 480 und die A 45 eingerichtet.</a:t>
            </a:r>
            <a:br>
              <a:rPr lang="de-DE" sz="1800" dirty="0"/>
            </a:br>
            <a:r>
              <a:rPr lang="de-DE" sz="1800" dirty="0"/>
              <a:t>Hierzu sind in diesem Streckenzug umfangreiche Vorabmaßnahmen erforderlich, deren Planung bereits angelaufen ist.</a:t>
            </a:r>
          </a:p>
          <a:p>
            <a:r>
              <a:rPr lang="de-DE" sz="1800" dirty="0"/>
              <a:t>Im November 2021 folgte der Bund dem hessischen Vorschlag, die Variante „B 49, Umfahrung Dalheim (Tunnel) mit Neubau Stadtzubringer“ als Vorzugsvariante in den nächsten Planungsphasen weiter zu verfolgen und auszuarbeiten.</a:t>
            </a:r>
          </a:p>
          <a:p>
            <a:pPr marL="9525" indent="0">
              <a:buNone/>
            </a:pPr>
            <a:endParaRPr lang="de-DE" sz="1800" dirty="0"/>
          </a:p>
        </p:txBody>
      </p:sp>
    </p:spTree>
    <p:extLst>
      <p:ext uri="{BB962C8B-B14F-4D97-AF65-F5344CB8AC3E}">
        <p14:creationId xmlns:p14="http://schemas.microsoft.com/office/powerpoint/2010/main" val="393942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lnSpcReduction="10000"/>
          </a:bodyPr>
          <a:lstStyle/>
          <a:p>
            <a:r>
              <a:rPr lang="de-DE" dirty="0"/>
              <a:t>Ersatz Brückenzug B 49 Wetzlar – Hintergründe zur Planung</a:t>
            </a:r>
          </a:p>
          <a:p>
            <a:endParaRPr lang="de-DE" u="sng" dirty="0"/>
          </a:p>
          <a:p>
            <a:endParaRPr lang="de-DE" u="sng" dirty="0"/>
          </a:p>
        </p:txBody>
      </p:sp>
      <p:grpSp>
        <p:nvGrpSpPr>
          <p:cNvPr id="3" name="Gruppieren 2"/>
          <p:cNvGrpSpPr/>
          <p:nvPr/>
        </p:nvGrpSpPr>
        <p:grpSpPr>
          <a:xfrm>
            <a:off x="708884" y="809136"/>
            <a:ext cx="7339540" cy="4856373"/>
            <a:chOff x="230184" y="762002"/>
            <a:chExt cx="8625952" cy="5952067"/>
          </a:xfrm>
        </p:grpSpPr>
        <p:pic>
          <p:nvPicPr>
            <p:cNvPr id="12" name="Grafik 11">
              <a:extLst>
                <a:ext uri="{FF2B5EF4-FFF2-40B4-BE49-F238E27FC236}">
                  <a16:creationId xmlns:a16="http://schemas.microsoft.com/office/drawing/2014/main" id="{598B8D0C-1152-466F-B784-7F0EC1961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9" t="11342" r="886" b="7413"/>
            <a:stretch/>
          </p:blipFill>
          <p:spPr>
            <a:xfrm>
              <a:off x="230184" y="762002"/>
              <a:ext cx="8625952" cy="5952067"/>
            </a:xfrm>
            <a:prstGeom prst="rect">
              <a:avLst/>
            </a:prstGeom>
          </p:spPr>
        </p:pic>
        <p:grpSp>
          <p:nvGrpSpPr>
            <p:cNvPr id="25" name="Gruppieren 24">
              <a:extLst>
                <a:ext uri="{FF2B5EF4-FFF2-40B4-BE49-F238E27FC236}">
                  <a16:creationId xmlns:a16="http://schemas.microsoft.com/office/drawing/2014/main" id="{5B6AD61A-35AC-47F3-AE4B-CEBA18E286A2}"/>
                </a:ext>
              </a:extLst>
            </p:cNvPr>
            <p:cNvGrpSpPr/>
            <p:nvPr/>
          </p:nvGrpSpPr>
          <p:grpSpPr>
            <a:xfrm>
              <a:off x="3013455" y="5209953"/>
              <a:ext cx="3578730" cy="827497"/>
              <a:chOff x="4757195" y="4936603"/>
              <a:chExt cx="3347976" cy="792503"/>
            </a:xfrm>
          </p:grpSpPr>
          <p:sp>
            <p:nvSpPr>
              <p:cNvPr id="26" name="Freihandform: Form 25">
                <a:extLst>
                  <a:ext uri="{FF2B5EF4-FFF2-40B4-BE49-F238E27FC236}">
                    <a16:creationId xmlns:a16="http://schemas.microsoft.com/office/drawing/2014/main" id="{4656B5FC-5AF2-4FEE-9CCA-40ACE55EC7F6}"/>
                  </a:ext>
                </a:extLst>
              </p:cNvPr>
              <p:cNvSpPr/>
              <p:nvPr/>
            </p:nvSpPr>
            <p:spPr>
              <a:xfrm>
                <a:off x="4757195" y="5306992"/>
                <a:ext cx="2375704" cy="422114"/>
              </a:xfrm>
              <a:custGeom>
                <a:avLst/>
                <a:gdLst>
                  <a:gd name="connsiteX0" fmla="*/ 0 w 2375704"/>
                  <a:gd name="connsiteY0" fmla="*/ 298049 h 422114"/>
                  <a:gd name="connsiteX1" fmla="*/ 121534 w 2375704"/>
                  <a:gd name="connsiteY1" fmla="*/ 257537 h 422114"/>
                  <a:gd name="connsiteX2" fmla="*/ 260430 w 2375704"/>
                  <a:gd name="connsiteY2" fmla="*/ 269112 h 422114"/>
                  <a:gd name="connsiteX3" fmla="*/ 439838 w 2375704"/>
                  <a:gd name="connsiteY3" fmla="*/ 344347 h 422114"/>
                  <a:gd name="connsiteX4" fmla="*/ 625033 w 2375704"/>
                  <a:gd name="connsiteY4" fmla="*/ 413795 h 422114"/>
                  <a:gd name="connsiteX5" fmla="*/ 761035 w 2375704"/>
                  <a:gd name="connsiteY5" fmla="*/ 416689 h 422114"/>
                  <a:gd name="connsiteX6" fmla="*/ 894144 w 2375704"/>
                  <a:gd name="connsiteY6" fmla="*/ 376178 h 422114"/>
                  <a:gd name="connsiteX7" fmla="*/ 1067764 w 2375704"/>
                  <a:gd name="connsiteY7" fmla="*/ 257537 h 422114"/>
                  <a:gd name="connsiteX8" fmla="*/ 1229810 w 2375704"/>
                  <a:gd name="connsiteY8" fmla="*/ 150471 h 422114"/>
                  <a:gd name="connsiteX9" fmla="*/ 1374494 w 2375704"/>
                  <a:gd name="connsiteY9" fmla="*/ 104173 h 422114"/>
                  <a:gd name="connsiteX10" fmla="*/ 1458410 w 2375704"/>
                  <a:gd name="connsiteY10" fmla="*/ 83917 h 422114"/>
                  <a:gd name="connsiteX11" fmla="*/ 1617562 w 2375704"/>
                  <a:gd name="connsiteY11" fmla="*/ 83917 h 422114"/>
                  <a:gd name="connsiteX12" fmla="*/ 1805651 w 2375704"/>
                  <a:gd name="connsiteY12" fmla="*/ 104173 h 422114"/>
                  <a:gd name="connsiteX13" fmla="*/ 1996633 w 2375704"/>
                  <a:gd name="connsiteY13" fmla="*/ 127322 h 422114"/>
                  <a:gd name="connsiteX14" fmla="*/ 2152891 w 2375704"/>
                  <a:gd name="connsiteY14" fmla="*/ 112854 h 422114"/>
                  <a:gd name="connsiteX15" fmla="*/ 2291787 w 2375704"/>
                  <a:gd name="connsiteY15" fmla="*/ 40512 h 422114"/>
                  <a:gd name="connsiteX16" fmla="*/ 2375704 w 2375704"/>
                  <a:gd name="connsiteY16" fmla="*/ 0 h 42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5704" h="422114">
                    <a:moveTo>
                      <a:pt x="0" y="298049"/>
                    </a:moveTo>
                    <a:cubicBezTo>
                      <a:pt x="39064" y="280204"/>
                      <a:pt x="78129" y="262360"/>
                      <a:pt x="121534" y="257537"/>
                    </a:cubicBezTo>
                    <a:cubicBezTo>
                      <a:pt x="164939" y="252714"/>
                      <a:pt x="207379" y="254644"/>
                      <a:pt x="260430" y="269112"/>
                    </a:cubicBezTo>
                    <a:cubicBezTo>
                      <a:pt x="313481" y="283580"/>
                      <a:pt x="379071" y="320233"/>
                      <a:pt x="439838" y="344347"/>
                    </a:cubicBezTo>
                    <a:cubicBezTo>
                      <a:pt x="500605" y="368461"/>
                      <a:pt x="571500" y="401738"/>
                      <a:pt x="625033" y="413795"/>
                    </a:cubicBezTo>
                    <a:cubicBezTo>
                      <a:pt x="678566" y="425852"/>
                      <a:pt x="716183" y="422958"/>
                      <a:pt x="761035" y="416689"/>
                    </a:cubicBezTo>
                    <a:cubicBezTo>
                      <a:pt x="805887" y="410420"/>
                      <a:pt x="843023" y="402703"/>
                      <a:pt x="894144" y="376178"/>
                    </a:cubicBezTo>
                    <a:cubicBezTo>
                      <a:pt x="945265" y="349653"/>
                      <a:pt x="1011820" y="295155"/>
                      <a:pt x="1067764" y="257537"/>
                    </a:cubicBezTo>
                    <a:cubicBezTo>
                      <a:pt x="1123708" y="219919"/>
                      <a:pt x="1178688" y="176032"/>
                      <a:pt x="1229810" y="150471"/>
                    </a:cubicBezTo>
                    <a:cubicBezTo>
                      <a:pt x="1280932" y="124910"/>
                      <a:pt x="1336394" y="115265"/>
                      <a:pt x="1374494" y="104173"/>
                    </a:cubicBezTo>
                    <a:cubicBezTo>
                      <a:pt x="1412594" y="93081"/>
                      <a:pt x="1417899" y="87293"/>
                      <a:pt x="1458410" y="83917"/>
                    </a:cubicBezTo>
                    <a:cubicBezTo>
                      <a:pt x="1498921" y="80541"/>
                      <a:pt x="1559688" y="80541"/>
                      <a:pt x="1617562" y="83917"/>
                    </a:cubicBezTo>
                    <a:cubicBezTo>
                      <a:pt x="1675436" y="87293"/>
                      <a:pt x="1805651" y="104173"/>
                      <a:pt x="1805651" y="104173"/>
                    </a:cubicBezTo>
                    <a:cubicBezTo>
                      <a:pt x="1868829" y="111407"/>
                      <a:pt x="1938760" y="125875"/>
                      <a:pt x="1996633" y="127322"/>
                    </a:cubicBezTo>
                    <a:cubicBezTo>
                      <a:pt x="2054506" y="128769"/>
                      <a:pt x="2103699" y="127322"/>
                      <a:pt x="2152891" y="112854"/>
                    </a:cubicBezTo>
                    <a:cubicBezTo>
                      <a:pt x="2202083" y="98386"/>
                      <a:pt x="2254652" y="59321"/>
                      <a:pt x="2291787" y="40512"/>
                    </a:cubicBezTo>
                    <a:cubicBezTo>
                      <a:pt x="2328922" y="21703"/>
                      <a:pt x="2349179" y="14468"/>
                      <a:pt x="2375704"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ihandform: Form 26">
                <a:extLst>
                  <a:ext uri="{FF2B5EF4-FFF2-40B4-BE49-F238E27FC236}">
                    <a16:creationId xmlns:a16="http://schemas.microsoft.com/office/drawing/2014/main" id="{C3F1679A-8AC1-4C20-B9CA-A7DB146C7B82}"/>
                  </a:ext>
                </a:extLst>
              </p:cNvPr>
              <p:cNvSpPr/>
              <p:nvPr/>
            </p:nvSpPr>
            <p:spPr>
              <a:xfrm>
                <a:off x="7121324" y="4936603"/>
                <a:ext cx="983848" cy="373283"/>
              </a:xfrm>
              <a:custGeom>
                <a:avLst/>
                <a:gdLst>
                  <a:gd name="connsiteX0" fmla="*/ 0 w 983848"/>
                  <a:gd name="connsiteY0" fmla="*/ 373283 h 373283"/>
                  <a:gd name="connsiteX1" fmla="*/ 118641 w 983848"/>
                  <a:gd name="connsiteY1" fmla="*/ 326985 h 373283"/>
                  <a:gd name="connsiteX2" fmla="*/ 240175 w 983848"/>
                  <a:gd name="connsiteY2" fmla="*/ 289367 h 373283"/>
                  <a:gd name="connsiteX3" fmla="*/ 350134 w 983848"/>
                  <a:gd name="connsiteY3" fmla="*/ 272005 h 373283"/>
                  <a:gd name="connsiteX4" fmla="*/ 448519 w 983848"/>
                  <a:gd name="connsiteY4" fmla="*/ 248856 h 373283"/>
                  <a:gd name="connsiteX5" fmla="*/ 596096 w 983848"/>
                  <a:gd name="connsiteY5" fmla="*/ 217025 h 373283"/>
                  <a:gd name="connsiteX6" fmla="*/ 694481 w 983848"/>
                  <a:gd name="connsiteY6" fmla="*/ 176514 h 373283"/>
                  <a:gd name="connsiteX7" fmla="*/ 769717 w 983848"/>
                  <a:gd name="connsiteY7" fmla="*/ 136002 h 373283"/>
                  <a:gd name="connsiteX8" fmla="*/ 836271 w 983848"/>
                  <a:gd name="connsiteY8" fmla="*/ 92597 h 373283"/>
                  <a:gd name="connsiteX9" fmla="*/ 902825 w 983848"/>
                  <a:gd name="connsiteY9" fmla="*/ 49192 h 373283"/>
                  <a:gd name="connsiteX10" fmla="*/ 983848 w 983848"/>
                  <a:gd name="connsiteY10" fmla="*/ 0 h 3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48" h="373283">
                    <a:moveTo>
                      <a:pt x="0" y="373283"/>
                    </a:moveTo>
                    <a:cubicBezTo>
                      <a:pt x="39306" y="357127"/>
                      <a:pt x="78612" y="340971"/>
                      <a:pt x="118641" y="326985"/>
                    </a:cubicBezTo>
                    <a:cubicBezTo>
                      <a:pt x="158670" y="312999"/>
                      <a:pt x="201593" y="298530"/>
                      <a:pt x="240175" y="289367"/>
                    </a:cubicBezTo>
                    <a:cubicBezTo>
                      <a:pt x="278757" y="280204"/>
                      <a:pt x="315410" y="278757"/>
                      <a:pt x="350134" y="272005"/>
                    </a:cubicBezTo>
                    <a:cubicBezTo>
                      <a:pt x="384858" y="265253"/>
                      <a:pt x="448519" y="248856"/>
                      <a:pt x="448519" y="248856"/>
                    </a:cubicBezTo>
                    <a:cubicBezTo>
                      <a:pt x="489513" y="239693"/>
                      <a:pt x="555102" y="229082"/>
                      <a:pt x="596096" y="217025"/>
                    </a:cubicBezTo>
                    <a:cubicBezTo>
                      <a:pt x="637090" y="204968"/>
                      <a:pt x="665544" y="190018"/>
                      <a:pt x="694481" y="176514"/>
                    </a:cubicBezTo>
                    <a:cubicBezTo>
                      <a:pt x="723418" y="163010"/>
                      <a:pt x="746085" y="149988"/>
                      <a:pt x="769717" y="136002"/>
                    </a:cubicBezTo>
                    <a:cubicBezTo>
                      <a:pt x="793349" y="122016"/>
                      <a:pt x="836271" y="92597"/>
                      <a:pt x="836271" y="92597"/>
                    </a:cubicBezTo>
                    <a:cubicBezTo>
                      <a:pt x="858456" y="78129"/>
                      <a:pt x="878229" y="64625"/>
                      <a:pt x="902825" y="49192"/>
                    </a:cubicBezTo>
                    <a:cubicBezTo>
                      <a:pt x="927421" y="33759"/>
                      <a:pt x="968897" y="9163"/>
                      <a:pt x="983848"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Ellipse 27">
              <a:extLst>
                <a:ext uri="{FF2B5EF4-FFF2-40B4-BE49-F238E27FC236}">
                  <a16:creationId xmlns:a16="http://schemas.microsoft.com/office/drawing/2014/main" id="{EDD43419-3657-44B4-920F-AA7BAECE2005}"/>
                </a:ext>
              </a:extLst>
            </p:cNvPr>
            <p:cNvSpPr/>
            <p:nvPr/>
          </p:nvSpPr>
          <p:spPr>
            <a:xfrm>
              <a:off x="3037862" y="5713926"/>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Ellipse 51">
              <a:extLst>
                <a:ext uri="{FF2B5EF4-FFF2-40B4-BE49-F238E27FC236}">
                  <a16:creationId xmlns:a16="http://schemas.microsoft.com/office/drawing/2014/main" id="{35FD8380-0EC8-4209-81BA-FF6A208017CD}"/>
                </a:ext>
              </a:extLst>
            </p:cNvPr>
            <p:cNvSpPr/>
            <p:nvPr/>
          </p:nvSpPr>
          <p:spPr>
            <a:xfrm>
              <a:off x="4336476" y="5533926"/>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Ellipse 52">
              <a:extLst>
                <a:ext uri="{FF2B5EF4-FFF2-40B4-BE49-F238E27FC236}">
                  <a16:creationId xmlns:a16="http://schemas.microsoft.com/office/drawing/2014/main" id="{463BE6BB-57FA-4C66-B335-5917F515E2F8}"/>
                </a:ext>
              </a:extLst>
            </p:cNvPr>
            <p:cNvSpPr/>
            <p:nvPr/>
          </p:nvSpPr>
          <p:spPr>
            <a:xfrm>
              <a:off x="6005149" y="5236697"/>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Ellipse 53">
              <a:extLst>
                <a:ext uri="{FF2B5EF4-FFF2-40B4-BE49-F238E27FC236}">
                  <a16:creationId xmlns:a16="http://schemas.microsoft.com/office/drawing/2014/main" id="{39F3E780-8BDF-4993-BA97-6E1D23C88B25}"/>
                </a:ext>
              </a:extLst>
            </p:cNvPr>
            <p:cNvSpPr/>
            <p:nvPr/>
          </p:nvSpPr>
          <p:spPr>
            <a:xfrm>
              <a:off x="2545760" y="3895186"/>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Ellipse 54">
              <a:extLst>
                <a:ext uri="{FF2B5EF4-FFF2-40B4-BE49-F238E27FC236}">
                  <a16:creationId xmlns:a16="http://schemas.microsoft.com/office/drawing/2014/main" id="{FE2FD50E-5224-41D2-A712-09E977A862C9}"/>
                </a:ext>
              </a:extLst>
            </p:cNvPr>
            <p:cNvSpPr/>
            <p:nvPr/>
          </p:nvSpPr>
          <p:spPr>
            <a:xfrm>
              <a:off x="3357800" y="1382546"/>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6" name="Grafik 55">
              <a:extLst>
                <a:ext uri="{FF2B5EF4-FFF2-40B4-BE49-F238E27FC236}">
                  <a16:creationId xmlns:a16="http://schemas.microsoft.com/office/drawing/2014/main" id="{F3B4E6E5-DDEA-47EC-BD50-5FD2131ED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159" y="2768424"/>
              <a:ext cx="300000" cy="180000"/>
            </a:xfrm>
            <a:prstGeom prst="rect">
              <a:avLst/>
            </a:prstGeom>
          </p:spPr>
        </p:pic>
        <p:sp>
          <p:nvSpPr>
            <p:cNvPr id="57" name="Ellipse 56">
              <a:extLst>
                <a:ext uri="{FF2B5EF4-FFF2-40B4-BE49-F238E27FC236}">
                  <a16:creationId xmlns:a16="http://schemas.microsoft.com/office/drawing/2014/main" id="{5532E653-6B43-4527-937E-466490F888A8}"/>
                </a:ext>
              </a:extLst>
            </p:cNvPr>
            <p:cNvSpPr/>
            <p:nvPr/>
          </p:nvSpPr>
          <p:spPr>
            <a:xfrm>
              <a:off x="8220120" y="4566410"/>
              <a:ext cx="36000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Grafik 57">
              <a:extLst>
                <a:ext uri="{FF2B5EF4-FFF2-40B4-BE49-F238E27FC236}">
                  <a16:creationId xmlns:a16="http://schemas.microsoft.com/office/drawing/2014/main" id="{E444D6AE-824D-41A8-B13D-AB372E8C2F27}"/>
                </a:ext>
              </a:extLst>
            </p:cNvPr>
            <p:cNvPicPr>
              <a:picLocks noChangeAspect="1"/>
            </p:cNvPicPr>
            <p:nvPr/>
          </p:nvPicPr>
          <p:blipFill>
            <a:blip r:embed="rId5"/>
            <a:stretch>
              <a:fillRect/>
            </a:stretch>
          </p:blipFill>
          <p:spPr>
            <a:xfrm>
              <a:off x="6702222" y="2397471"/>
              <a:ext cx="301396" cy="180000"/>
            </a:xfrm>
            <a:prstGeom prst="rect">
              <a:avLst/>
            </a:prstGeom>
          </p:spPr>
        </p:pic>
        <p:pic>
          <p:nvPicPr>
            <p:cNvPr id="59" name="Grafik 58">
              <a:extLst>
                <a:ext uri="{FF2B5EF4-FFF2-40B4-BE49-F238E27FC236}">
                  <a16:creationId xmlns:a16="http://schemas.microsoft.com/office/drawing/2014/main" id="{D8496158-F5BE-4357-977A-C4964CFDA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646" y="4580852"/>
              <a:ext cx="394922" cy="236954"/>
            </a:xfrm>
            <a:prstGeom prst="rect">
              <a:avLst/>
            </a:prstGeom>
          </p:spPr>
        </p:pic>
        <p:pic>
          <p:nvPicPr>
            <p:cNvPr id="60" name="Grafik 59">
              <a:extLst>
                <a:ext uri="{FF2B5EF4-FFF2-40B4-BE49-F238E27FC236}">
                  <a16:creationId xmlns:a16="http://schemas.microsoft.com/office/drawing/2014/main" id="{A72C86A6-D4D0-4786-BCFC-279A02B3CCB0}"/>
                </a:ext>
              </a:extLst>
            </p:cNvPr>
            <p:cNvPicPr>
              <a:picLocks noChangeAspect="1"/>
            </p:cNvPicPr>
            <p:nvPr/>
          </p:nvPicPr>
          <p:blipFill>
            <a:blip r:embed="rId7"/>
            <a:stretch>
              <a:fillRect/>
            </a:stretch>
          </p:blipFill>
          <p:spPr>
            <a:xfrm>
              <a:off x="2686993" y="4753336"/>
              <a:ext cx="413903" cy="261121"/>
            </a:xfrm>
            <a:prstGeom prst="rect">
              <a:avLst/>
            </a:prstGeom>
          </p:spPr>
        </p:pic>
        <p:pic>
          <p:nvPicPr>
            <p:cNvPr id="61" name="Grafik 60">
              <a:extLst>
                <a:ext uri="{FF2B5EF4-FFF2-40B4-BE49-F238E27FC236}">
                  <a16:creationId xmlns:a16="http://schemas.microsoft.com/office/drawing/2014/main" id="{3654E079-0912-4FE7-8F63-EC5066A09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84" y="6259567"/>
              <a:ext cx="404818" cy="242892"/>
            </a:xfrm>
            <a:prstGeom prst="rect">
              <a:avLst/>
            </a:prstGeom>
          </p:spPr>
        </p:pic>
        <p:pic>
          <p:nvPicPr>
            <p:cNvPr id="65" name="Grafik 64">
              <a:extLst>
                <a:ext uri="{FF2B5EF4-FFF2-40B4-BE49-F238E27FC236}">
                  <a16:creationId xmlns:a16="http://schemas.microsoft.com/office/drawing/2014/main" id="{80E7BF2F-531B-45DF-8B11-E75E2E2DCF47}"/>
                </a:ext>
              </a:extLst>
            </p:cNvPr>
            <p:cNvPicPr>
              <a:picLocks noChangeAspect="1"/>
            </p:cNvPicPr>
            <p:nvPr/>
          </p:nvPicPr>
          <p:blipFill rotWithShape="1">
            <a:blip r:embed="rId8"/>
            <a:srcRect l="5044" t="53965" r="20127" b="14595"/>
            <a:stretch/>
          </p:blipFill>
          <p:spPr>
            <a:xfrm>
              <a:off x="5651289" y="4873058"/>
              <a:ext cx="1195352" cy="252000"/>
            </a:xfrm>
            <a:prstGeom prst="rect">
              <a:avLst/>
            </a:prstGeom>
          </p:spPr>
        </p:pic>
        <p:pic>
          <p:nvPicPr>
            <p:cNvPr id="69" name="Grafik 68">
              <a:extLst>
                <a:ext uri="{FF2B5EF4-FFF2-40B4-BE49-F238E27FC236}">
                  <a16:creationId xmlns:a16="http://schemas.microsoft.com/office/drawing/2014/main" id="{05E27B54-06DE-4905-A2F1-BA6BAC56A209}"/>
                </a:ext>
              </a:extLst>
            </p:cNvPr>
            <p:cNvPicPr>
              <a:picLocks noChangeAspect="1"/>
            </p:cNvPicPr>
            <p:nvPr/>
          </p:nvPicPr>
          <p:blipFill rotWithShape="1">
            <a:blip r:embed="rId9"/>
            <a:srcRect l="18869" t="24032" r="15478" b="44336"/>
            <a:stretch/>
          </p:blipFill>
          <p:spPr>
            <a:xfrm>
              <a:off x="2165777" y="5429955"/>
              <a:ext cx="1139126" cy="252000"/>
            </a:xfrm>
            <a:prstGeom prst="rect">
              <a:avLst/>
            </a:prstGeom>
          </p:spPr>
        </p:pic>
        <p:pic>
          <p:nvPicPr>
            <p:cNvPr id="71" name="Grafik 70">
              <a:extLst>
                <a:ext uri="{FF2B5EF4-FFF2-40B4-BE49-F238E27FC236}">
                  <a16:creationId xmlns:a16="http://schemas.microsoft.com/office/drawing/2014/main" id="{62DE4F40-25DD-41AF-8E1E-F01723292B15}"/>
                </a:ext>
              </a:extLst>
            </p:cNvPr>
            <p:cNvPicPr>
              <a:picLocks noChangeAspect="1"/>
            </p:cNvPicPr>
            <p:nvPr/>
          </p:nvPicPr>
          <p:blipFill rotWithShape="1">
            <a:blip r:embed="rId10"/>
            <a:srcRect l="5391" t="32928" r="8639" b="36398"/>
            <a:stretch/>
          </p:blipFill>
          <p:spPr>
            <a:xfrm>
              <a:off x="1645920" y="1300863"/>
              <a:ext cx="1640458" cy="280383"/>
            </a:xfrm>
            <a:prstGeom prst="rect">
              <a:avLst/>
            </a:prstGeom>
          </p:spPr>
        </p:pic>
        <p:pic>
          <p:nvPicPr>
            <p:cNvPr id="73" name="Grafik 72">
              <a:extLst>
                <a:ext uri="{FF2B5EF4-FFF2-40B4-BE49-F238E27FC236}">
                  <a16:creationId xmlns:a16="http://schemas.microsoft.com/office/drawing/2014/main" id="{AE4A51B6-97CE-4C58-94E0-56B95AD27BE8}"/>
                </a:ext>
              </a:extLst>
            </p:cNvPr>
            <p:cNvPicPr>
              <a:picLocks noChangeAspect="1"/>
            </p:cNvPicPr>
            <p:nvPr/>
          </p:nvPicPr>
          <p:blipFill rotWithShape="1">
            <a:blip r:embed="rId11"/>
            <a:srcRect l="4782" t="53736" r="10103" b="14594"/>
            <a:stretch/>
          </p:blipFill>
          <p:spPr>
            <a:xfrm>
              <a:off x="7387107" y="4160139"/>
              <a:ext cx="1297470" cy="271564"/>
            </a:xfrm>
            <a:prstGeom prst="rect">
              <a:avLst/>
            </a:prstGeom>
          </p:spPr>
        </p:pic>
        <p:sp>
          <p:nvSpPr>
            <p:cNvPr id="43" name="Rechteck 42">
              <a:extLst>
                <a:ext uri="{FF2B5EF4-FFF2-40B4-BE49-F238E27FC236}">
                  <a16:creationId xmlns:a16="http://schemas.microsoft.com/office/drawing/2014/main" id="{44947C7E-D8EF-42CA-BDC1-B8896F5AB73A}"/>
                </a:ext>
              </a:extLst>
            </p:cNvPr>
            <p:cNvSpPr/>
            <p:nvPr/>
          </p:nvSpPr>
          <p:spPr>
            <a:xfrm>
              <a:off x="4229327" y="796920"/>
              <a:ext cx="4576508" cy="1056207"/>
            </a:xfrm>
            <a:prstGeom prst="rect">
              <a:avLst/>
            </a:prstGeom>
            <a:solidFill>
              <a:schemeClr val="bg1"/>
            </a:solidFill>
            <a:ln>
              <a:noFill/>
            </a:ln>
          </p:spPr>
          <p:txBody>
            <a:bodyPr wrap="square">
              <a:spAutoFit/>
            </a:bodyPr>
            <a:lstStyle/>
            <a:p>
              <a:pPr>
                <a:buClr>
                  <a:srgbClr val="FF0000"/>
                </a:buClr>
              </a:pPr>
              <a:r>
                <a:rPr lang="de-DE" sz="1400" b="1" dirty="0">
                  <a:solidFill>
                    <a:schemeClr val="tx2"/>
                  </a:solidFill>
                  <a:latin typeface="Arial" panose="020B0604020202020204" pitchFamily="34" charset="0"/>
                  <a:cs typeface="Arial" panose="020B0604020202020204" pitchFamily="34" charset="0"/>
                </a:rPr>
                <a:t>Projektziel:</a:t>
              </a:r>
            </a:p>
            <a:p>
              <a:pPr>
                <a:buClr>
                  <a:srgbClr val="FF0000"/>
                </a:buClr>
              </a:pPr>
              <a:r>
                <a:rPr lang="de-DE" sz="1200" dirty="0">
                  <a:solidFill>
                    <a:schemeClr val="tx2"/>
                  </a:solidFill>
                  <a:latin typeface="Arial" panose="020B0604020202020204" pitchFamily="34" charset="0"/>
                  <a:cs typeface="Arial" panose="020B0604020202020204" pitchFamily="34" charset="0"/>
                </a:rPr>
                <a:t>Bereitstellung eines leistungsfähigen Teilabschnittes der B 49 einschließlich der darin befindlichen Bauwerke</a:t>
              </a:r>
            </a:p>
          </p:txBody>
        </p:sp>
        <p:pic>
          <p:nvPicPr>
            <p:cNvPr id="51" name="Grafik 50">
              <a:extLst>
                <a:ext uri="{FF2B5EF4-FFF2-40B4-BE49-F238E27FC236}">
                  <a16:creationId xmlns:a16="http://schemas.microsoft.com/office/drawing/2014/main" id="{3BE1E1F4-5A7C-4012-AE9B-92491A7730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39000"/>
                      </a14:imgEffect>
                    </a14:imgLayer>
                  </a14:imgProps>
                </a:ext>
              </a:extLst>
            </a:blip>
            <a:srcRect l="10119" t="26738" r="24163" b="8823"/>
            <a:stretch/>
          </p:blipFill>
          <p:spPr>
            <a:xfrm>
              <a:off x="5700197" y="1715483"/>
              <a:ext cx="2978899" cy="216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feld 61">
              <a:extLst>
                <a:ext uri="{FF2B5EF4-FFF2-40B4-BE49-F238E27FC236}">
                  <a16:creationId xmlns:a16="http://schemas.microsoft.com/office/drawing/2014/main" id="{A8300572-2E4F-4826-9B56-BFA532224DFC}"/>
                </a:ext>
              </a:extLst>
            </p:cNvPr>
            <p:cNvSpPr txBox="1"/>
            <p:nvPr/>
          </p:nvSpPr>
          <p:spPr>
            <a:xfrm>
              <a:off x="1401391" y="6171461"/>
              <a:ext cx="1440008" cy="414938"/>
            </a:xfrm>
            <a:prstGeom prst="rect">
              <a:avLst/>
            </a:prstGeom>
            <a:solidFill>
              <a:schemeClr val="bg1">
                <a:alpha val="66000"/>
              </a:schemeClr>
            </a:solidFill>
            <a:ln>
              <a:solidFill>
                <a:srgbClr val="FF0000"/>
              </a:solidFill>
            </a:ln>
          </p:spPr>
          <p:txBody>
            <a:bodyPr wrap="square" rtlCol="0">
              <a:spAutoFit/>
            </a:bodyPr>
            <a:lstStyle/>
            <a:p>
              <a:pPr algn="ctr"/>
              <a:r>
                <a:rPr lang="de-DE" sz="800" dirty="0">
                  <a:latin typeface="Arial" panose="020B0604020202020204" pitchFamily="34" charset="0"/>
                  <a:cs typeface="Arial" panose="020B0604020202020204" pitchFamily="34" charset="0"/>
                </a:rPr>
                <a:t>Unterführung </a:t>
              </a:r>
              <a:br>
                <a:rPr lang="de-DE" sz="800" dirty="0">
                  <a:latin typeface="Arial" panose="020B0604020202020204" pitchFamily="34" charset="0"/>
                  <a:cs typeface="Arial" panose="020B0604020202020204" pitchFamily="34" charset="0"/>
                </a:rPr>
              </a:br>
              <a:r>
                <a:rPr lang="de-DE" sz="800" dirty="0">
                  <a:latin typeface="Arial" panose="020B0604020202020204" pitchFamily="34" charset="0"/>
                  <a:cs typeface="Arial" panose="020B0604020202020204" pitchFamily="34" charset="0"/>
                </a:rPr>
                <a:t>B 277 bei </a:t>
              </a:r>
              <a:r>
                <a:rPr lang="de-DE" sz="800" dirty="0" err="1">
                  <a:latin typeface="Arial" panose="020B0604020202020204" pitchFamily="34" charset="0"/>
                  <a:cs typeface="Arial" panose="020B0604020202020204" pitchFamily="34" charset="0"/>
                </a:rPr>
                <a:t>Dalheim</a:t>
              </a:r>
              <a:endParaRPr lang="de-DE" sz="800" dirty="0">
                <a:latin typeface="Arial" panose="020B0604020202020204" pitchFamily="34" charset="0"/>
                <a:cs typeface="Arial" panose="020B0604020202020204" pitchFamily="34" charset="0"/>
              </a:endParaRPr>
            </a:p>
          </p:txBody>
        </p:sp>
        <p:sp>
          <p:nvSpPr>
            <p:cNvPr id="63" name="Textfeld 62">
              <a:extLst>
                <a:ext uri="{FF2B5EF4-FFF2-40B4-BE49-F238E27FC236}">
                  <a16:creationId xmlns:a16="http://schemas.microsoft.com/office/drawing/2014/main" id="{AEFDD9ED-5B76-4D2E-AF9C-3B6A5A8DB7C2}"/>
                </a:ext>
              </a:extLst>
            </p:cNvPr>
            <p:cNvSpPr txBox="1"/>
            <p:nvPr/>
          </p:nvSpPr>
          <p:spPr>
            <a:xfrm>
              <a:off x="2925889" y="6220853"/>
              <a:ext cx="863755" cy="414938"/>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800" dirty="0">
                  <a:latin typeface="Arial"/>
                  <a:cs typeface="Arial"/>
                </a:rPr>
                <a:t>Hochstraße</a:t>
              </a:r>
              <a:br>
                <a:rPr lang="de-DE" sz="800" dirty="0">
                  <a:latin typeface="Arial"/>
                  <a:cs typeface="Arial"/>
                </a:rPr>
              </a:br>
              <a:r>
                <a:rPr lang="de-DE" sz="800" dirty="0">
                  <a:latin typeface="Arial" panose="020B0604020202020204" pitchFamily="34" charset="0"/>
                  <a:cs typeface="Arial" panose="020B0604020202020204" pitchFamily="34" charset="0"/>
                </a:rPr>
                <a:t>Wetzlar</a:t>
              </a:r>
            </a:p>
          </p:txBody>
        </p:sp>
        <p:sp>
          <p:nvSpPr>
            <p:cNvPr id="64" name="Textfeld 63">
              <a:extLst>
                <a:ext uri="{FF2B5EF4-FFF2-40B4-BE49-F238E27FC236}">
                  <a16:creationId xmlns:a16="http://schemas.microsoft.com/office/drawing/2014/main" id="{3A4F0903-DCE2-43CF-AD75-0DDC06EF156D}"/>
                </a:ext>
              </a:extLst>
            </p:cNvPr>
            <p:cNvSpPr txBox="1"/>
            <p:nvPr/>
          </p:nvSpPr>
          <p:spPr>
            <a:xfrm>
              <a:off x="3843334" y="6381013"/>
              <a:ext cx="1347218" cy="264052"/>
            </a:xfrm>
            <a:prstGeom prst="rect">
              <a:avLst/>
            </a:prstGeom>
            <a:solidFill>
              <a:schemeClr val="bg1">
                <a:alpha val="66000"/>
              </a:schemeClr>
            </a:solidFill>
            <a:ln>
              <a:solidFill>
                <a:srgbClr val="FF0000"/>
              </a:solidFill>
            </a:ln>
          </p:spPr>
          <p:txBody>
            <a:bodyPr wrap="square" rtlCol="0">
              <a:spAutoFit/>
            </a:bodyPr>
            <a:lstStyle/>
            <a:p>
              <a:pPr algn="ctr"/>
              <a:r>
                <a:rPr lang="de-DE" sz="800" dirty="0">
                  <a:latin typeface="Arial" panose="020B0604020202020204" pitchFamily="34" charset="0"/>
                  <a:cs typeface="Arial" panose="020B0604020202020204" pitchFamily="34" charset="0"/>
                </a:rPr>
                <a:t>Taubensteinbrücke</a:t>
              </a:r>
            </a:p>
          </p:txBody>
        </p:sp>
        <p:sp>
          <p:nvSpPr>
            <p:cNvPr id="68" name="Textfeld 67">
              <a:extLst>
                <a:ext uri="{FF2B5EF4-FFF2-40B4-BE49-F238E27FC236}">
                  <a16:creationId xmlns:a16="http://schemas.microsoft.com/office/drawing/2014/main" id="{A98F6D30-F655-4D1A-A8CF-5BBCDF460931}"/>
                </a:ext>
              </a:extLst>
            </p:cNvPr>
            <p:cNvSpPr txBox="1"/>
            <p:nvPr/>
          </p:nvSpPr>
          <p:spPr>
            <a:xfrm>
              <a:off x="6684153" y="6213965"/>
              <a:ext cx="1127867" cy="414938"/>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800" dirty="0">
                  <a:latin typeface="Arial"/>
                  <a:cs typeface="Arial"/>
                </a:rPr>
                <a:t>Unterführungen L 3020</a:t>
              </a:r>
              <a:endParaRPr lang="de-DE" sz="800" dirty="0">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147F7412-BF40-4F19-B9F3-63EEBE63E228}"/>
                </a:ext>
              </a:extLst>
            </p:cNvPr>
            <p:cNvSpPr txBox="1"/>
            <p:nvPr/>
          </p:nvSpPr>
          <p:spPr>
            <a:xfrm>
              <a:off x="7181791" y="5453827"/>
              <a:ext cx="1551532" cy="415498"/>
            </a:xfrm>
            <a:prstGeom prst="rect">
              <a:avLst/>
            </a:prstGeom>
            <a:solidFill>
              <a:schemeClr val="bg1">
                <a:alpha val="66000"/>
              </a:schemeClr>
            </a:solidFill>
            <a:ln>
              <a:solidFill>
                <a:srgbClr val="FF0000"/>
              </a:solidFill>
            </a:ln>
          </p:spPr>
          <p:txBody>
            <a:bodyPr wrap="square" rtlCol="0">
              <a:spAutoFit/>
            </a:bodyPr>
            <a:lstStyle/>
            <a:p>
              <a:pPr algn="ctr"/>
              <a:r>
                <a:rPr lang="de-DE" sz="800" dirty="0">
                  <a:latin typeface="Arial" panose="020B0604020202020204" pitchFamily="34" charset="0"/>
                  <a:cs typeface="Arial" panose="020B0604020202020204" pitchFamily="34" charset="0"/>
                </a:rPr>
                <a:t>Unterführung Ast B 49 bei Garbenheim</a:t>
              </a:r>
            </a:p>
          </p:txBody>
        </p:sp>
        <p:cxnSp>
          <p:nvCxnSpPr>
            <p:cNvPr id="4" name="Gerade Verbindung mit Pfeil 3">
              <a:extLst>
                <a:ext uri="{FF2B5EF4-FFF2-40B4-BE49-F238E27FC236}">
                  <a16:creationId xmlns:a16="http://schemas.microsoft.com/office/drawing/2014/main" id="{A07C1BA8-38F0-4C21-B95B-F3830B4A1652}"/>
                </a:ext>
              </a:extLst>
            </p:cNvPr>
            <p:cNvCxnSpPr>
              <a:cxnSpLocks/>
              <a:stCxn id="62" idx="0"/>
              <a:endCxn id="26" idx="2"/>
            </p:cNvCxnSpPr>
            <p:nvPr/>
          </p:nvCxnSpPr>
          <p:spPr>
            <a:xfrm flipV="1">
              <a:off x="2121396" y="5877691"/>
              <a:ext cx="1170439" cy="2937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F80E3C9D-3E88-4D21-AFDD-BBDAF42BEC3A}"/>
                </a:ext>
              </a:extLst>
            </p:cNvPr>
            <p:cNvCxnSpPr>
              <a:cxnSpLocks/>
              <a:stCxn id="63" idx="0"/>
              <a:endCxn id="8" idx="2"/>
            </p:cNvCxnSpPr>
            <p:nvPr/>
          </p:nvCxnSpPr>
          <p:spPr>
            <a:xfrm flipV="1">
              <a:off x="3357767" y="6002962"/>
              <a:ext cx="577363" cy="21789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73FD94DD-13AD-4908-97E9-E79634CBF9F5}"/>
                </a:ext>
              </a:extLst>
            </p:cNvPr>
            <p:cNvCxnSpPr>
              <a:cxnSpLocks/>
              <a:stCxn id="64" idx="0"/>
              <a:endCxn id="10" idx="2"/>
            </p:cNvCxnSpPr>
            <p:nvPr/>
          </p:nvCxnSpPr>
          <p:spPr>
            <a:xfrm flipV="1">
              <a:off x="4516943" y="5728718"/>
              <a:ext cx="728434" cy="65229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0C928D96-A897-4C5B-ABE9-0E1153BA8B49}"/>
                </a:ext>
              </a:extLst>
            </p:cNvPr>
            <p:cNvCxnSpPr>
              <a:cxnSpLocks/>
              <a:stCxn id="68" idx="0"/>
            </p:cNvCxnSpPr>
            <p:nvPr/>
          </p:nvCxnSpPr>
          <p:spPr>
            <a:xfrm flipH="1" flipV="1">
              <a:off x="5765123" y="5499289"/>
              <a:ext cx="1482965" cy="714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049EC113-6E06-4D2E-B4B9-771952135B2D}"/>
                </a:ext>
              </a:extLst>
            </p:cNvPr>
            <p:cNvCxnSpPr>
              <a:cxnSpLocks/>
              <a:stCxn id="70" idx="1"/>
            </p:cNvCxnSpPr>
            <p:nvPr/>
          </p:nvCxnSpPr>
          <p:spPr>
            <a:xfrm flipH="1" flipV="1">
              <a:off x="6261503" y="5427092"/>
              <a:ext cx="920288" cy="2344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8D0EBE26-C5C1-433C-B709-DF9F160F64C9}"/>
                </a:ext>
              </a:extLst>
            </p:cNvPr>
            <p:cNvSpPr txBox="1"/>
            <p:nvPr/>
          </p:nvSpPr>
          <p:spPr>
            <a:xfrm>
              <a:off x="4277811" y="4680397"/>
              <a:ext cx="1291120" cy="415499"/>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800" dirty="0">
                  <a:latin typeface="Arial"/>
                  <a:cs typeface="Arial"/>
                </a:rPr>
                <a:t>Hangbrücke und Hangstützwände</a:t>
              </a:r>
              <a:endParaRPr lang="de-DE" sz="800" dirty="0">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4B5DCE2D-246D-45C1-AEEB-EAD7E37EC2D2}"/>
                </a:ext>
              </a:extLst>
            </p:cNvPr>
            <p:cNvSpPr txBox="1"/>
            <p:nvPr/>
          </p:nvSpPr>
          <p:spPr>
            <a:xfrm>
              <a:off x="5246850" y="6213159"/>
              <a:ext cx="1345334" cy="415499"/>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800" dirty="0">
                  <a:latin typeface="Arial"/>
                  <a:cs typeface="Arial"/>
                </a:rPr>
                <a:t>Hangbrücke und Straßenstützwände</a:t>
              </a:r>
              <a:endParaRPr lang="de-DE" sz="800" dirty="0">
                <a:latin typeface="Arial" panose="020B0604020202020204" pitchFamily="34" charset="0"/>
                <a:cs typeface="Arial" panose="020B0604020202020204" pitchFamily="34" charset="0"/>
              </a:endParaRPr>
            </a:p>
          </p:txBody>
        </p:sp>
        <p:cxnSp>
          <p:nvCxnSpPr>
            <p:cNvPr id="9" name="Gerader Verbinder 8">
              <a:extLst>
                <a:ext uri="{FF2B5EF4-FFF2-40B4-BE49-F238E27FC236}">
                  <a16:creationId xmlns:a16="http://schemas.microsoft.com/office/drawing/2014/main" id="{1347973A-034E-4D47-9AF0-B6CB74857D82}"/>
                </a:ext>
              </a:extLst>
            </p:cNvPr>
            <p:cNvCxnSpPr>
              <a:cxnSpLocks/>
              <a:stCxn id="26" idx="2"/>
              <a:endCxn id="26" idx="1"/>
            </p:cNvCxnSpPr>
            <p:nvPr/>
          </p:nvCxnSpPr>
          <p:spPr>
            <a:xfrm flipH="1" flipV="1">
              <a:off x="3143366" y="5865606"/>
              <a:ext cx="148469" cy="12086"/>
            </a:xfrm>
            <a:prstGeom prst="curvedConnector3">
              <a:avLst>
                <a:gd name="adj1" fmla="val 31229"/>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8178A466-3BB0-45E2-B4BD-8651A8FF3B1E}"/>
                </a:ext>
              </a:extLst>
            </p:cNvPr>
            <p:cNvCxnSpPr>
              <a:cxnSpLocks/>
              <a:stCxn id="40" idx="0"/>
            </p:cNvCxnSpPr>
            <p:nvPr/>
          </p:nvCxnSpPr>
          <p:spPr>
            <a:xfrm flipH="1" flipV="1">
              <a:off x="5439431" y="5668161"/>
              <a:ext cx="480087" cy="5449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 name="Grafik 80">
              <a:extLst>
                <a:ext uri="{FF2B5EF4-FFF2-40B4-BE49-F238E27FC236}">
                  <a16:creationId xmlns:a16="http://schemas.microsoft.com/office/drawing/2014/main" id="{EE2BDD23-3F98-4D45-A416-26C1A8434609}"/>
                </a:ext>
              </a:extLst>
            </p:cNvPr>
            <p:cNvPicPr>
              <a:picLocks noChangeAspect="1"/>
            </p:cNvPicPr>
            <p:nvPr/>
          </p:nvPicPr>
          <p:blipFill rotWithShape="1">
            <a:blip r:embed="rId14"/>
            <a:srcRect l="14166" t="47867" r="26537" b="20725"/>
            <a:stretch/>
          </p:blipFill>
          <p:spPr>
            <a:xfrm>
              <a:off x="3852268" y="5253481"/>
              <a:ext cx="1133857" cy="252000"/>
            </a:xfrm>
            <a:prstGeom prst="rect">
              <a:avLst/>
            </a:prstGeom>
          </p:spPr>
        </p:pic>
        <p:cxnSp>
          <p:nvCxnSpPr>
            <p:cNvPr id="82" name="Gerade Verbindung mit Pfeil 81">
              <a:extLst>
                <a:ext uri="{FF2B5EF4-FFF2-40B4-BE49-F238E27FC236}">
                  <a16:creationId xmlns:a16="http://schemas.microsoft.com/office/drawing/2014/main" id="{59A7D1BD-9936-496D-9054-66935FC057E8}"/>
                </a:ext>
              </a:extLst>
            </p:cNvPr>
            <p:cNvCxnSpPr>
              <a:cxnSpLocks/>
              <a:stCxn id="39" idx="2"/>
            </p:cNvCxnSpPr>
            <p:nvPr/>
          </p:nvCxnSpPr>
          <p:spPr>
            <a:xfrm>
              <a:off x="4923371" y="5095895"/>
              <a:ext cx="727918" cy="4272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Freihandform: Form 7">
              <a:extLst>
                <a:ext uri="{FF2B5EF4-FFF2-40B4-BE49-F238E27FC236}">
                  <a16:creationId xmlns:a16="http://schemas.microsoft.com/office/drawing/2014/main" id="{F7216A94-3315-49FF-AF89-E4ACC69876DB}"/>
                </a:ext>
              </a:extLst>
            </p:cNvPr>
            <p:cNvSpPr/>
            <p:nvPr/>
          </p:nvSpPr>
          <p:spPr>
            <a:xfrm>
              <a:off x="3745065" y="5676642"/>
              <a:ext cx="1088913" cy="366350"/>
            </a:xfrm>
            <a:custGeom>
              <a:avLst/>
              <a:gdLst>
                <a:gd name="connsiteX0" fmla="*/ 0 w 1093304"/>
                <a:gd name="connsiteY0" fmla="*/ 363845 h 363845"/>
                <a:gd name="connsiteX1" fmla="*/ 83488 w 1093304"/>
                <a:gd name="connsiteY1" fmla="*/ 355894 h 363845"/>
                <a:gd name="connsiteX2" fmla="*/ 190831 w 1093304"/>
                <a:gd name="connsiteY2" fmla="*/ 324089 h 363845"/>
                <a:gd name="connsiteX3" fmla="*/ 298174 w 1093304"/>
                <a:gd name="connsiteY3" fmla="*/ 268430 h 363845"/>
                <a:gd name="connsiteX4" fmla="*/ 393589 w 1093304"/>
                <a:gd name="connsiteY4" fmla="*/ 200844 h 363845"/>
                <a:gd name="connsiteX5" fmla="*/ 469127 w 1093304"/>
                <a:gd name="connsiteY5" fmla="*/ 153136 h 363845"/>
                <a:gd name="connsiteX6" fmla="*/ 544664 w 1093304"/>
                <a:gd name="connsiteY6" fmla="*/ 97477 h 363845"/>
                <a:gd name="connsiteX7" fmla="*/ 624177 w 1093304"/>
                <a:gd name="connsiteY7" fmla="*/ 57720 h 363845"/>
                <a:gd name="connsiteX8" fmla="*/ 707666 w 1093304"/>
                <a:gd name="connsiteY8" fmla="*/ 29891 h 363845"/>
                <a:gd name="connsiteX9" fmla="*/ 834887 w 1093304"/>
                <a:gd name="connsiteY9" fmla="*/ 2061 h 363845"/>
                <a:gd name="connsiteX10" fmla="*/ 926327 w 1093304"/>
                <a:gd name="connsiteY10" fmla="*/ 2061 h 363845"/>
                <a:gd name="connsiteX11" fmla="*/ 1009815 w 1093304"/>
                <a:gd name="connsiteY11" fmla="*/ 2061 h 363845"/>
                <a:gd name="connsiteX12" fmla="*/ 1093304 w 1093304"/>
                <a:gd name="connsiteY12" fmla="*/ 10012 h 3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04" h="363845">
                  <a:moveTo>
                    <a:pt x="0" y="363845"/>
                  </a:moveTo>
                  <a:cubicBezTo>
                    <a:pt x="25841" y="363182"/>
                    <a:pt x="51683" y="362520"/>
                    <a:pt x="83488" y="355894"/>
                  </a:cubicBezTo>
                  <a:cubicBezTo>
                    <a:pt x="115293" y="349268"/>
                    <a:pt x="155050" y="338666"/>
                    <a:pt x="190831" y="324089"/>
                  </a:cubicBezTo>
                  <a:cubicBezTo>
                    <a:pt x="226612" y="309512"/>
                    <a:pt x="264381" y="288971"/>
                    <a:pt x="298174" y="268430"/>
                  </a:cubicBezTo>
                  <a:cubicBezTo>
                    <a:pt x="331967" y="247889"/>
                    <a:pt x="365097" y="220060"/>
                    <a:pt x="393589" y="200844"/>
                  </a:cubicBezTo>
                  <a:cubicBezTo>
                    <a:pt x="422081" y="181628"/>
                    <a:pt x="443948" y="170364"/>
                    <a:pt x="469127" y="153136"/>
                  </a:cubicBezTo>
                  <a:cubicBezTo>
                    <a:pt x="494306" y="135908"/>
                    <a:pt x="518822" y="113380"/>
                    <a:pt x="544664" y="97477"/>
                  </a:cubicBezTo>
                  <a:cubicBezTo>
                    <a:pt x="570506" y="81574"/>
                    <a:pt x="597010" y="68984"/>
                    <a:pt x="624177" y="57720"/>
                  </a:cubicBezTo>
                  <a:cubicBezTo>
                    <a:pt x="651344" y="46456"/>
                    <a:pt x="672548" y="39167"/>
                    <a:pt x="707666" y="29891"/>
                  </a:cubicBezTo>
                  <a:cubicBezTo>
                    <a:pt x="742784" y="20615"/>
                    <a:pt x="798444" y="6699"/>
                    <a:pt x="834887" y="2061"/>
                  </a:cubicBezTo>
                  <a:cubicBezTo>
                    <a:pt x="871330" y="-2577"/>
                    <a:pt x="926327" y="2061"/>
                    <a:pt x="926327" y="2061"/>
                  </a:cubicBezTo>
                  <a:cubicBezTo>
                    <a:pt x="955482" y="2061"/>
                    <a:pt x="981986" y="736"/>
                    <a:pt x="1009815" y="2061"/>
                  </a:cubicBezTo>
                  <a:cubicBezTo>
                    <a:pt x="1037644" y="3386"/>
                    <a:pt x="1065474" y="6699"/>
                    <a:pt x="1093304" y="10012"/>
                  </a:cubicBezTo>
                </a:path>
              </a:pathLst>
            </a:cu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57717F36-176A-43E7-A15D-1059DDE9DE7D}"/>
                </a:ext>
              </a:extLst>
            </p:cNvPr>
            <p:cNvSpPr/>
            <p:nvPr/>
          </p:nvSpPr>
          <p:spPr>
            <a:xfrm>
              <a:off x="5075883" y="5666859"/>
              <a:ext cx="342931" cy="63823"/>
            </a:xfrm>
            <a:custGeom>
              <a:avLst/>
              <a:gdLst>
                <a:gd name="connsiteX0" fmla="*/ 0 w 345882"/>
                <a:gd name="connsiteY0" fmla="*/ 55659 h 57426"/>
                <a:gd name="connsiteX1" fmla="*/ 71562 w 345882"/>
                <a:gd name="connsiteY1" fmla="*/ 55659 h 57426"/>
                <a:gd name="connsiteX2" fmla="*/ 170953 w 345882"/>
                <a:gd name="connsiteY2" fmla="*/ 55659 h 57426"/>
                <a:gd name="connsiteX3" fmla="*/ 278296 w 345882"/>
                <a:gd name="connsiteY3" fmla="*/ 31805 h 57426"/>
                <a:gd name="connsiteX4" fmla="*/ 345882 w 345882"/>
                <a:gd name="connsiteY4" fmla="*/ 0 h 5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82" h="57426">
                  <a:moveTo>
                    <a:pt x="0" y="55659"/>
                  </a:moveTo>
                  <a:lnTo>
                    <a:pt x="71562" y="55659"/>
                  </a:lnTo>
                  <a:cubicBezTo>
                    <a:pt x="100054" y="55659"/>
                    <a:pt x="136497" y="59635"/>
                    <a:pt x="170953" y="55659"/>
                  </a:cubicBezTo>
                  <a:cubicBezTo>
                    <a:pt x="205409" y="51683"/>
                    <a:pt x="249141" y="41081"/>
                    <a:pt x="278296" y="31805"/>
                  </a:cubicBezTo>
                  <a:cubicBezTo>
                    <a:pt x="307451" y="22528"/>
                    <a:pt x="326666" y="11264"/>
                    <a:pt x="345882" y="0"/>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FF09F721-B1D5-4FE8-9D3E-60621980DE38}"/>
                </a:ext>
              </a:extLst>
            </p:cNvPr>
            <p:cNvSpPr/>
            <p:nvPr/>
          </p:nvSpPr>
          <p:spPr>
            <a:xfrm rot="21440287">
              <a:off x="5609645" y="5518205"/>
              <a:ext cx="178905" cy="47708"/>
            </a:xfrm>
            <a:custGeom>
              <a:avLst/>
              <a:gdLst>
                <a:gd name="connsiteX0" fmla="*/ 178905 w 178905"/>
                <a:gd name="connsiteY0" fmla="*/ 0 h 47708"/>
                <a:gd name="connsiteX1" fmla="*/ 83489 w 178905"/>
                <a:gd name="connsiteY1" fmla="*/ 27830 h 47708"/>
                <a:gd name="connsiteX2" fmla="*/ 0 w 178905"/>
                <a:gd name="connsiteY2" fmla="*/ 47708 h 47708"/>
              </a:gdLst>
              <a:ahLst/>
              <a:cxnLst>
                <a:cxn ang="0">
                  <a:pos x="connsiteX0" y="connsiteY0"/>
                </a:cxn>
                <a:cxn ang="0">
                  <a:pos x="connsiteX1" y="connsiteY1"/>
                </a:cxn>
                <a:cxn ang="0">
                  <a:pos x="connsiteX2" y="connsiteY2"/>
                </a:cxn>
              </a:cxnLst>
              <a:rect l="l" t="t" r="r" b="b"/>
              <a:pathLst>
                <a:path w="178905" h="47708">
                  <a:moveTo>
                    <a:pt x="178905" y="0"/>
                  </a:moveTo>
                  <a:cubicBezTo>
                    <a:pt x="146105" y="9939"/>
                    <a:pt x="113306" y="19879"/>
                    <a:pt x="83489" y="27830"/>
                  </a:cubicBezTo>
                  <a:cubicBezTo>
                    <a:pt x="53672" y="35781"/>
                    <a:pt x="10602" y="45058"/>
                    <a:pt x="0" y="47708"/>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Form 12">
              <a:extLst>
                <a:ext uri="{FF2B5EF4-FFF2-40B4-BE49-F238E27FC236}">
                  <a16:creationId xmlns:a16="http://schemas.microsoft.com/office/drawing/2014/main" id="{82099763-697B-47CF-94B5-207D8D7795AF}"/>
                </a:ext>
              </a:extLst>
            </p:cNvPr>
            <p:cNvSpPr/>
            <p:nvPr/>
          </p:nvSpPr>
          <p:spPr>
            <a:xfrm>
              <a:off x="5935648" y="5468736"/>
              <a:ext cx="91440" cy="21640"/>
            </a:xfrm>
            <a:custGeom>
              <a:avLst/>
              <a:gdLst>
                <a:gd name="connsiteX0" fmla="*/ 0 w 91440"/>
                <a:gd name="connsiteY0" fmla="*/ 21640 h 21640"/>
                <a:gd name="connsiteX1" fmla="*/ 91440 w 91440"/>
                <a:gd name="connsiteY1" fmla="*/ 1762 h 21640"/>
              </a:gdLst>
              <a:ahLst/>
              <a:cxnLst>
                <a:cxn ang="0">
                  <a:pos x="connsiteX0" y="connsiteY0"/>
                </a:cxn>
                <a:cxn ang="0">
                  <a:pos x="connsiteX1" y="connsiteY1"/>
                </a:cxn>
              </a:cxnLst>
              <a:rect l="l" t="t" r="r" b="b"/>
              <a:pathLst>
                <a:path w="91440" h="21640">
                  <a:moveTo>
                    <a:pt x="0" y="21640"/>
                  </a:moveTo>
                  <a:cubicBezTo>
                    <a:pt x="35118" y="8388"/>
                    <a:pt x="70237" y="-4864"/>
                    <a:pt x="91440" y="1762"/>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Freihandform: Form 77">
              <a:extLst>
                <a:ext uri="{FF2B5EF4-FFF2-40B4-BE49-F238E27FC236}">
                  <a16:creationId xmlns:a16="http://schemas.microsoft.com/office/drawing/2014/main" id="{8F7BBEF3-7F24-4591-8905-5A2C3C1BED00}"/>
                </a:ext>
              </a:extLst>
            </p:cNvPr>
            <p:cNvSpPr/>
            <p:nvPr/>
          </p:nvSpPr>
          <p:spPr>
            <a:xfrm rot="10202416">
              <a:off x="6185592" y="5400717"/>
              <a:ext cx="91440" cy="21640"/>
            </a:xfrm>
            <a:custGeom>
              <a:avLst/>
              <a:gdLst>
                <a:gd name="connsiteX0" fmla="*/ 0 w 91440"/>
                <a:gd name="connsiteY0" fmla="*/ 21640 h 21640"/>
                <a:gd name="connsiteX1" fmla="*/ 91440 w 91440"/>
                <a:gd name="connsiteY1" fmla="*/ 1762 h 21640"/>
              </a:gdLst>
              <a:ahLst/>
              <a:cxnLst>
                <a:cxn ang="0">
                  <a:pos x="connsiteX0" y="connsiteY0"/>
                </a:cxn>
                <a:cxn ang="0">
                  <a:pos x="connsiteX1" y="connsiteY1"/>
                </a:cxn>
              </a:cxnLst>
              <a:rect l="l" t="t" r="r" b="b"/>
              <a:pathLst>
                <a:path w="91440" h="21640">
                  <a:moveTo>
                    <a:pt x="0" y="21640"/>
                  </a:moveTo>
                  <a:cubicBezTo>
                    <a:pt x="35118" y="8388"/>
                    <a:pt x="70237" y="-4864"/>
                    <a:pt x="91440" y="1762"/>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22888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lnSpcReduction="10000"/>
          </a:bodyPr>
          <a:lstStyle/>
          <a:p>
            <a:r>
              <a:rPr lang="de-DE" dirty="0"/>
              <a:t>Ersatz Brückenzug B 49 Wetzlar – Hintergründe zur Planung</a:t>
            </a:r>
          </a:p>
          <a:p>
            <a:endParaRPr lang="de-DE" dirty="0"/>
          </a:p>
        </p:txBody>
      </p:sp>
      <p:sp>
        <p:nvSpPr>
          <p:cNvPr id="3" name="Textplatzhalter 2"/>
          <p:cNvSpPr>
            <a:spLocks noGrp="1"/>
          </p:cNvSpPr>
          <p:nvPr>
            <p:ph type="body" sz="quarter" idx="11"/>
          </p:nvPr>
        </p:nvSpPr>
        <p:spPr/>
        <p:txBody>
          <a:bodyPr/>
          <a:lstStyle/>
          <a:p>
            <a:r>
              <a:rPr lang="de-DE" dirty="0"/>
              <a:t>Verkehrsentwicklung der B 49 im Bereich Hochstraße Wetzlar </a:t>
            </a:r>
          </a:p>
          <a:p>
            <a:endParaRPr lang="de-DE" dirty="0"/>
          </a:p>
        </p:txBody>
      </p:sp>
      <p:sp>
        <p:nvSpPr>
          <p:cNvPr id="4" name="Textplatzhalter 3"/>
          <p:cNvSpPr>
            <a:spLocks noGrp="1"/>
          </p:cNvSpPr>
          <p:nvPr>
            <p:ph type="body" sz="quarter" idx="13"/>
          </p:nvPr>
        </p:nvSpPr>
        <p:spPr>
          <a:xfrm>
            <a:off x="4232366" y="1443023"/>
            <a:ext cx="4411600" cy="3986239"/>
          </a:xfrm>
        </p:spPr>
        <p:txBody>
          <a:bodyPr/>
          <a:lstStyle/>
          <a:p>
            <a:pPr marL="9525" indent="0">
              <a:buNone/>
            </a:pPr>
            <a:r>
              <a:rPr lang="de-DE" dirty="0">
                <a:solidFill>
                  <a:schemeClr val="tx2"/>
                </a:solidFill>
              </a:rPr>
              <a:t>Laut Prognose wird bis 2030 der Pkw-Verkehr um </a:t>
            </a:r>
            <a:r>
              <a:rPr lang="de-DE" b="1" dirty="0">
                <a:solidFill>
                  <a:srgbClr val="FF0000"/>
                </a:solidFill>
              </a:rPr>
              <a:t>17%, </a:t>
            </a:r>
            <a:r>
              <a:rPr lang="de-DE" dirty="0">
                <a:solidFill>
                  <a:schemeClr val="tx2"/>
                </a:solidFill>
              </a:rPr>
              <a:t>der Lkw-Verkehr sogar um </a:t>
            </a:r>
            <a:r>
              <a:rPr lang="de-DE" b="1" dirty="0">
                <a:solidFill>
                  <a:srgbClr val="FF0000"/>
                </a:solidFill>
              </a:rPr>
              <a:t>30% </a:t>
            </a:r>
            <a:r>
              <a:rPr lang="de-DE" dirty="0">
                <a:solidFill>
                  <a:schemeClr val="tx2"/>
                </a:solidFill>
              </a:rPr>
              <a:t>gegenüber 2017 ansteigen. </a:t>
            </a:r>
            <a:br>
              <a:rPr lang="de-DE" dirty="0">
                <a:solidFill>
                  <a:schemeClr val="tx2"/>
                </a:solidFill>
              </a:rPr>
            </a:br>
            <a:r>
              <a:rPr lang="de-DE" dirty="0">
                <a:solidFill>
                  <a:schemeClr val="tx2"/>
                </a:solidFill>
              </a:rPr>
              <a:t>Die für 2030 erwarteten 5.100 Fahrzeuge im Schwerverkehr liegen deutlich über dem zulässigen Grenzwert von </a:t>
            </a:r>
            <a:r>
              <a:rPr lang="de-DE" b="1" dirty="0">
                <a:solidFill>
                  <a:schemeClr val="tx2"/>
                </a:solidFill>
              </a:rPr>
              <a:t>max. 4.912</a:t>
            </a:r>
            <a:r>
              <a:rPr lang="de-DE" dirty="0">
                <a:solidFill>
                  <a:schemeClr val="tx2"/>
                </a:solidFill>
              </a:rPr>
              <a:t> Fahrzeugen.</a:t>
            </a:r>
            <a:br>
              <a:rPr lang="de-DE" dirty="0">
                <a:solidFill>
                  <a:schemeClr val="tx2"/>
                </a:solidFill>
              </a:rPr>
            </a:br>
            <a:endParaRPr lang="de-DE" dirty="0">
              <a:solidFill>
                <a:schemeClr val="tx2"/>
              </a:solidFill>
            </a:endParaRPr>
          </a:p>
          <a:p>
            <a:pPr marL="9525" indent="0">
              <a:buNone/>
            </a:pPr>
            <a:r>
              <a:rPr lang="de-DE" dirty="0">
                <a:solidFill>
                  <a:schemeClr val="tx2"/>
                </a:solidFill>
              </a:rPr>
              <a:t>Die Konsequenz: </a:t>
            </a:r>
            <a:br>
              <a:rPr lang="de-DE" dirty="0">
                <a:solidFill>
                  <a:schemeClr val="tx2"/>
                </a:solidFill>
              </a:rPr>
            </a:br>
            <a:endParaRPr lang="de-DE" dirty="0">
              <a:solidFill>
                <a:schemeClr val="tx2"/>
              </a:solidFill>
            </a:endParaRPr>
          </a:p>
          <a:p>
            <a:pPr lvl="0"/>
            <a:r>
              <a:rPr lang="de-DE" dirty="0">
                <a:solidFill>
                  <a:schemeClr val="tx2"/>
                </a:solidFill>
              </a:rPr>
              <a:t>Verkehrsentwicklung wird kontrolliert (Dauerzählung ab 2020)</a:t>
            </a:r>
            <a:br>
              <a:rPr lang="de-DE" dirty="0">
                <a:solidFill>
                  <a:schemeClr val="tx2"/>
                </a:solidFill>
              </a:rPr>
            </a:br>
            <a:endParaRPr lang="de-DE" dirty="0">
              <a:solidFill>
                <a:schemeClr val="tx2"/>
              </a:solidFill>
            </a:endParaRPr>
          </a:p>
          <a:p>
            <a:pPr lvl="0"/>
            <a:r>
              <a:rPr lang="de-DE" dirty="0">
                <a:solidFill>
                  <a:schemeClr val="tx2"/>
                </a:solidFill>
              </a:rPr>
              <a:t>Vorgabe Gutachterin Frau Prof. Dr. </a:t>
            </a:r>
            <a:r>
              <a:rPr lang="de-DE" dirty="0" err="1">
                <a:solidFill>
                  <a:schemeClr val="tx2"/>
                </a:solidFill>
              </a:rPr>
              <a:t>Freundt</a:t>
            </a:r>
            <a:r>
              <a:rPr lang="de-DE" dirty="0">
                <a:solidFill>
                  <a:schemeClr val="tx2"/>
                </a:solidFill>
              </a:rPr>
              <a:t>:</a:t>
            </a:r>
            <a:br>
              <a:rPr lang="de-DE" dirty="0">
                <a:solidFill>
                  <a:schemeClr val="tx2"/>
                </a:solidFill>
              </a:rPr>
            </a:br>
            <a:r>
              <a:rPr lang="de-DE" dirty="0">
                <a:solidFill>
                  <a:schemeClr val="tx2"/>
                </a:solidFill>
              </a:rPr>
              <a:t>Die Brückennutzung ist beschränkt auf </a:t>
            </a:r>
            <a:r>
              <a:rPr lang="de-DE" b="1" dirty="0">
                <a:solidFill>
                  <a:schemeClr val="tx2"/>
                </a:solidFill>
              </a:rPr>
              <a:t>Ende 2027</a:t>
            </a:r>
            <a:r>
              <a:rPr lang="de-DE" dirty="0">
                <a:solidFill>
                  <a:schemeClr val="tx2"/>
                </a:solidFill>
              </a:rPr>
              <a:t>, eine Verlängerung der „Restnutzungsdauer“ (RND) ist ausgeschlossen.</a:t>
            </a:r>
          </a:p>
          <a:p>
            <a:endParaRPr lang="de-DE" dirty="0">
              <a:solidFill>
                <a:schemeClr val="tx2"/>
              </a:solidFill>
            </a:endParaRPr>
          </a:p>
        </p:txBody>
      </p:sp>
      <p:pic>
        <p:nvPicPr>
          <p:cNvPr id="6" name="Grafik 5"/>
          <p:cNvPicPr/>
          <p:nvPr/>
        </p:nvPicPr>
        <p:blipFill>
          <a:blip r:embed="rId2">
            <a:extLst>
              <a:ext uri="{28A0092B-C50C-407E-A947-70E740481C1C}">
                <a14:useLocalDpi xmlns:a14="http://schemas.microsoft.com/office/drawing/2010/main" val="0"/>
              </a:ext>
            </a:extLst>
          </a:blip>
          <a:srcRect/>
          <a:stretch>
            <a:fillRect/>
          </a:stretch>
        </p:blipFill>
        <p:spPr bwMode="auto">
          <a:xfrm>
            <a:off x="352419" y="1443024"/>
            <a:ext cx="3775444" cy="3986239"/>
          </a:xfrm>
          <a:prstGeom prst="rect">
            <a:avLst/>
          </a:prstGeom>
          <a:noFill/>
          <a:ln>
            <a:noFill/>
          </a:ln>
        </p:spPr>
      </p:pic>
    </p:spTree>
    <p:extLst>
      <p:ext uri="{BB962C8B-B14F-4D97-AF65-F5344CB8AC3E}">
        <p14:creationId xmlns:p14="http://schemas.microsoft.com/office/powerpoint/2010/main" val="161925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lnSpcReduction="10000"/>
          </a:bodyPr>
          <a:lstStyle/>
          <a:p>
            <a:r>
              <a:rPr lang="de-DE" dirty="0"/>
              <a:t>Ersatz Brückenzug B 49 Wetzlar – Hintergründe zur Planung</a:t>
            </a:r>
          </a:p>
          <a:p>
            <a:endParaRPr lang="de-DE" dirty="0"/>
          </a:p>
        </p:txBody>
      </p:sp>
      <p:sp>
        <p:nvSpPr>
          <p:cNvPr id="3" name="Textplatzhalter 2"/>
          <p:cNvSpPr>
            <a:spLocks noGrp="1"/>
          </p:cNvSpPr>
          <p:nvPr>
            <p:ph type="body" sz="quarter" idx="11"/>
          </p:nvPr>
        </p:nvSpPr>
        <p:spPr/>
        <p:txBody>
          <a:bodyPr>
            <a:normAutofit fontScale="92500" lnSpcReduction="20000"/>
          </a:bodyPr>
          <a:lstStyle/>
          <a:p>
            <a:r>
              <a:rPr lang="de-DE" sz="2000" dirty="0"/>
              <a:t>Übergangsszenario</a:t>
            </a:r>
          </a:p>
          <a:p>
            <a:endParaRPr lang="de-DE" dirty="0"/>
          </a:p>
        </p:txBody>
      </p:sp>
      <p:sp>
        <p:nvSpPr>
          <p:cNvPr id="4" name="Textplatzhalter 3"/>
          <p:cNvSpPr>
            <a:spLocks noGrp="1"/>
          </p:cNvSpPr>
          <p:nvPr>
            <p:ph type="body" sz="quarter" idx="12"/>
          </p:nvPr>
        </p:nvSpPr>
        <p:spPr/>
        <p:txBody>
          <a:bodyPr/>
          <a:lstStyle/>
          <a:p>
            <a:endParaRPr lang="de-DE" sz="2000" dirty="0"/>
          </a:p>
          <a:p>
            <a:r>
              <a:rPr lang="de-DE" sz="1800" dirty="0"/>
              <a:t>Bis zur Realisierung einer dauerhaften Ersatzmaßnahme muss die bestehende Infrastruktur erhalten bzw. temporär ausgebaut werden, so dass auch nach Außerbetriebnahme der Hochstraße ein leistungsfähiges Straßennetz zur Verfügung gestellt werden kann.</a:t>
            </a:r>
          </a:p>
          <a:p>
            <a:endParaRPr lang="de-DE" sz="1800" dirty="0"/>
          </a:p>
          <a:p>
            <a:endParaRPr lang="de-DE" sz="1800" dirty="0"/>
          </a:p>
        </p:txBody>
      </p:sp>
    </p:spTree>
    <p:extLst>
      <p:ext uri="{BB962C8B-B14F-4D97-AF65-F5344CB8AC3E}">
        <p14:creationId xmlns:p14="http://schemas.microsoft.com/office/powerpoint/2010/main" val="2523139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fontScale="32500" lnSpcReduction="20000"/>
          </a:bodyPr>
          <a:lstStyle/>
          <a:p>
            <a:r>
              <a:rPr lang="de-DE" dirty="0"/>
              <a:t>Ersatz Brückenzug B 49 Wetzlar – Hintergründe zur Planung</a:t>
            </a:r>
          </a:p>
          <a:p>
            <a:br>
              <a:rPr lang="de-DE" dirty="0"/>
            </a:br>
            <a:r>
              <a:rPr lang="de-DE" sz="1600" dirty="0"/>
              <a:t>Vorabmaßnahmen Ost auf der B 49</a:t>
            </a:r>
          </a:p>
          <a:p>
            <a:endParaRPr lang="de-DE" u="sng" dirty="0"/>
          </a:p>
        </p:txBody>
      </p:sp>
      <p:pic>
        <p:nvPicPr>
          <p:cNvPr id="12" name="Grafik 11">
            <a:extLst>
              <a:ext uri="{FF2B5EF4-FFF2-40B4-BE49-F238E27FC236}">
                <a16:creationId xmlns:a16="http://schemas.microsoft.com/office/drawing/2014/main" id="{598B8D0C-1152-466F-B784-7F0EC1961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9" t="11342" r="886" b="7413"/>
          <a:stretch/>
        </p:blipFill>
        <p:spPr>
          <a:xfrm>
            <a:off x="499547" y="1349887"/>
            <a:ext cx="7874485" cy="4380407"/>
          </a:xfrm>
          <a:prstGeom prst="rect">
            <a:avLst/>
          </a:prstGeom>
        </p:spPr>
      </p:pic>
      <p:grpSp>
        <p:nvGrpSpPr>
          <p:cNvPr id="25" name="Gruppieren 24">
            <a:extLst>
              <a:ext uri="{FF2B5EF4-FFF2-40B4-BE49-F238E27FC236}">
                <a16:creationId xmlns:a16="http://schemas.microsoft.com/office/drawing/2014/main" id="{5B6AD61A-35AC-47F3-AE4B-CEBA18E286A2}"/>
              </a:ext>
            </a:extLst>
          </p:cNvPr>
          <p:cNvGrpSpPr/>
          <p:nvPr/>
        </p:nvGrpSpPr>
        <p:grpSpPr>
          <a:xfrm>
            <a:off x="2973261" y="4552342"/>
            <a:ext cx="3266962" cy="694567"/>
            <a:chOff x="4757195" y="4936603"/>
            <a:chExt cx="3347976" cy="792503"/>
          </a:xfrm>
        </p:grpSpPr>
        <p:sp>
          <p:nvSpPr>
            <p:cNvPr id="26" name="Freihandform: Form 25">
              <a:extLst>
                <a:ext uri="{FF2B5EF4-FFF2-40B4-BE49-F238E27FC236}">
                  <a16:creationId xmlns:a16="http://schemas.microsoft.com/office/drawing/2014/main" id="{4656B5FC-5AF2-4FEE-9CCA-40ACE55EC7F6}"/>
                </a:ext>
              </a:extLst>
            </p:cNvPr>
            <p:cNvSpPr/>
            <p:nvPr/>
          </p:nvSpPr>
          <p:spPr>
            <a:xfrm>
              <a:off x="4757195" y="5306992"/>
              <a:ext cx="2375704" cy="422114"/>
            </a:xfrm>
            <a:custGeom>
              <a:avLst/>
              <a:gdLst>
                <a:gd name="connsiteX0" fmla="*/ 0 w 2375704"/>
                <a:gd name="connsiteY0" fmla="*/ 298049 h 422114"/>
                <a:gd name="connsiteX1" fmla="*/ 121534 w 2375704"/>
                <a:gd name="connsiteY1" fmla="*/ 257537 h 422114"/>
                <a:gd name="connsiteX2" fmla="*/ 260430 w 2375704"/>
                <a:gd name="connsiteY2" fmla="*/ 269112 h 422114"/>
                <a:gd name="connsiteX3" fmla="*/ 439838 w 2375704"/>
                <a:gd name="connsiteY3" fmla="*/ 344347 h 422114"/>
                <a:gd name="connsiteX4" fmla="*/ 625033 w 2375704"/>
                <a:gd name="connsiteY4" fmla="*/ 413795 h 422114"/>
                <a:gd name="connsiteX5" fmla="*/ 761035 w 2375704"/>
                <a:gd name="connsiteY5" fmla="*/ 416689 h 422114"/>
                <a:gd name="connsiteX6" fmla="*/ 894144 w 2375704"/>
                <a:gd name="connsiteY6" fmla="*/ 376178 h 422114"/>
                <a:gd name="connsiteX7" fmla="*/ 1067764 w 2375704"/>
                <a:gd name="connsiteY7" fmla="*/ 257537 h 422114"/>
                <a:gd name="connsiteX8" fmla="*/ 1229810 w 2375704"/>
                <a:gd name="connsiteY8" fmla="*/ 150471 h 422114"/>
                <a:gd name="connsiteX9" fmla="*/ 1374494 w 2375704"/>
                <a:gd name="connsiteY9" fmla="*/ 104173 h 422114"/>
                <a:gd name="connsiteX10" fmla="*/ 1458410 w 2375704"/>
                <a:gd name="connsiteY10" fmla="*/ 83917 h 422114"/>
                <a:gd name="connsiteX11" fmla="*/ 1617562 w 2375704"/>
                <a:gd name="connsiteY11" fmla="*/ 83917 h 422114"/>
                <a:gd name="connsiteX12" fmla="*/ 1805651 w 2375704"/>
                <a:gd name="connsiteY12" fmla="*/ 104173 h 422114"/>
                <a:gd name="connsiteX13" fmla="*/ 1996633 w 2375704"/>
                <a:gd name="connsiteY13" fmla="*/ 127322 h 422114"/>
                <a:gd name="connsiteX14" fmla="*/ 2152891 w 2375704"/>
                <a:gd name="connsiteY14" fmla="*/ 112854 h 422114"/>
                <a:gd name="connsiteX15" fmla="*/ 2291787 w 2375704"/>
                <a:gd name="connsiteY15" fmla="*/ 40512 h 422114"/>
                <a:gd name="connsiteX16" fmla="*/ 2375704 w 2375704"/>
                <a:gd name="connsiteY16" fmla="*/ 0 h 42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5704" h="422114">
                  <a:moveTo>
                    <a:pt x="0" y="298049"/>
                  </a:moveTo>
                  <a:cubicBezTo>
                    <a:pt x="39064" y="280204"/>
                    <a:pt x="78129" y="262360"/>
                    <a:pt x="121534" y="257537"/>
                  </a:cubicBezTo>
                  <a:cubicBezTo>
                    <a:pt x="164939" y="252714"/>
                    <a:pt x="207379" y="254644"/>
                    <a:pt x="260430" y="269112"/>
                  </a:cubicBezTo>
                  <a:cubicBezTo>
                    <a:pt x="313481" y="283580"/>
                    <a:pt x="379071" y="320233"/>
                    <a:pt x="439838" y="344347"/>
                  </a:cubicBezTo>
                  <a:cubicBezTo>
                    <a:pt x="500605" y="368461"/>
                    <a:pt x="571500" y="401738"/>
                    <a:pt x="625033" y="413795"/>
                  </a:cubicBezTo>
                  <a:cubicBezTo>
                    <a:pt x="678566" y="425852"/>
                    <a:pt x="716183" y="422958"/>
                    <a:pt x="761035" y="416689"/>
                  </a:cubicBezTo>
                  <a:cubicBezTo>
                    <a:pt x="805887" y="410420"/>
                    <a:pt x="843023" y="402703"/>
                    <a:pt x="894144" y="376178"/>
                  </a:cubicBezTo>
                  <a:cubicBezTo>
                    <a:pt x="945265" y="349653"/>
                    <a:pt x="1011820" y="295155"/>
                    <a:pt x="1067764" y="257537"/>
                  </a:cubicBezTo>
                  <a:cubicBezTo>
                    <a:pt x="1123708" y="219919"/>
                    <a:pt x="1178688" y="176032"/>
                    <a:pt x="1229810" y="150471"/>
                  </a:cubicBezTo>
                  <a:cubicBezTo>
                    <a:pt x="1280932" y="124910"/>
                    <a:pt x="1336394" y="115265"/>
                    <a:pt x="1374494" y="104173"/>
                  </a:cubicBezTo>
                  <a:cubicBezTo>
                    <a:pt x="1412594" y="93081"/>
                    <a:pt x="1417899" y="87293"/>
                    <a:pt x="1458410" y="83917"/>
                  </a:cubicBezTo>
                  <a:cubicBezTo>
                    <a:pt x="1498921" y="80541"/>
                    <a:pt x="1559688" y="80541"/>
                    <a:pt x="1617562" y="83917"/>
                  </a:cubicBezTo>
                  <a:cubicBezTo>
                    <a:pt x="1675436" y="87293"/>
                    <a:pt x="1805651" y="104173"/>
                    <a:pt x="1805651" y="104173"/>
                  </a:cubicBezTo>
                  <a:cubicBezTo>
                    <a:pt x="1868829" y="111407"/>
                    <a:pt x="1938760" y="125875"/>
                    <a:pt x="1996633" y="127322"/>
                  </a:cubicBezTo>
                  <a:cubicBezTo>
                    <a:pt x="2054506" y="128769"/>
                    <a:pt x="2103699" y="127322"/>
                    <a:pt x="2152891" y="112854"/>
                  </a:cubicBezTo>
                  <a:cubicBezTo>
                    <a:pt x="2202083" y="98386"/>
                    <a:pt x="2254652" y="59321"/>
                    <a:pt x="2291787" y="40512"/>
                  </a:cubicBezTo>
                  <a:cubicBezTo>
                    <a:pt x="2328922" y="21703"/>
                    <a:pt x="2349179" y="14468"/>
                    <a:pt x="2375704"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ihandform: Form 26">
              <a:extLst>
                <a:ext uri="{FF2B5EF4-FFF2-40B4-BE49-F238E27FC236}">
                  <a16:creationId xmlns:a16="http://schemas.microsoft.com/office/drawing/2014/main" id="{C3F1679A-8AC1-4C20-B9CA-A7DB146C7B82}"/>
                </a:ext>
              </a:extLst>
            </p:cNvPr>
            <p:cNvSpPr/>
            <p:nvPr/>
          </p:nvSpPr>
          <p:spPr>
            <a:xfrm>
              <a:off x="7121324" y="4936603"/>
              <a:ext cx="983848" cy="373283"/>
            </a:xfrm>
            <a:custGeom>
              <a:avLst/>
              <a:gdLst>
                <a:gd name="connsiteX0" fmla="*/ 0 w 983848"/>
                <a:gd name="connsiteY0" fmla="*/ 373283 h 373283"/>
                <a:gd name="connsiteX1" fmla="*/ 118641 w 983848"/>
                <a:gd name="connsiteY1" fmla="*/ 326985 h 373283"/>
                <a:gd name="connsiteX2" fmla="*/ 240175 w 983848"/>
                <a:gd name="connsiteY2" fmla="*/ 289367 h 373283"/>
                <a:gd name="connsiteX3" fmla="*/ 350134 w 983848"/>
                <a:gd name="connsiteY3" fmla="*/ 272005 h 373283"/>
                <a:gd name="connsiteX4" fmla="*/ 448519 w 983848"/>
                <a:gd name="connsiteY4" fmla="*/ 248856 h 373283"/>
                <a:gd name="connsiteX5" fmla="*/ 596096 w 983848"/>
                <a:gd name="connsiteY5" fmla="*/ 217025 h 373283"/>
                <a:gd name="connsiteX6" fmla="*/ 694481 w 983848"/>
                <a:gd name="connsiteY6" fmla="*/ 176514 h 373283"/>
                <a:gd name="connsiteX7" fmla="*/ 769717 w 983848"/>
                <a:gd name="connsiteY7" fmla="*/ 136002 h 373283"/>
                <a:gd name="connsiteX8" fmla="*/ 836271 w 983848"/>
                <a:gd name="connsiteY8" fmla="*/ 92597 h 373283"/>
                <a:gd name="connsiteX9" fmla="*/ 902825 w 983848"/>
                <a:gd name="connsiteY9" fmla="*/ 49192 h 373283"/>
                <a:gd name="connsiteX10" fmla="*/ 983848 w 983848"/>
                <a:gd name="connsiteY10" fmla="*/ 0 h 3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48" h="373283">
                  <a:moveTo>
                    <a:pt x="0" y="373283"/>
                  </a:moveTo>
                  <a:cubicBezTo>
                    <a:pt x="39306" y="357127"/>
                    <a:pt x="78612" y="340971"/>
                    <a:pt x="118641" y="326985"/>
                  </a:cubicBezTo>
                  <a:cubicBezTo>
                    <a:pt x="158670" y="312999"/>
                    <a:pt x="201593" y="298530"/>
                    <a:pt x="240175" y="289367"/>
                  </a:cubicBezTo>
                  <a:cubicBezTo>
                    <a:pt x="278757" y="280204"/>
                    <a:pt x="315410" y="278757"/>
                    <a:pt x="350134" y="272005"/>
                  </a:cubicBezTo>
                  <a:cubicBezTo>
                    <a:pt x="384858" y="265253"/>
                    <a:pt x="448519" y="248856"/>
                    <a:pt x="448519" y="248856"/>
                  </a:cubicBezTo>
                  <a:cubicBezTo>
                    <a:pt x="489513" y="239693"/>
                    <a:pt x="555102" y="229082"/>
                    <a:pt x="596096" y="217025"/>
                  </a:cubicBezTo>
                  <a:cubicBezTo>
                    <a:pt x="637090" y="204968"/>
                    <a:pt x="665544" y="190018"/>
                    <a:pt x="694481" y="176514"/>
                  </a:cubicBezTo>
                  <a:cubicBezTo>
                    <a:pt x="723418" y="163010"/>
                    <a:pt x="746085" y="149988"/>
                    <a:pt x="769717" y="136002"/>
                  </a:cubicBezTo>
                  <a:cubicBezTo>
                    <a:pt x="793349" y="122016"/>
                    <a:pt x="836271" y="92597"/>
                    <a:pt x="836271" y="92597"/>
                  </a:cubicBezTo>
                  <a:cubicBezTo>
                    <a:pt x="858456" y="78129"/>
                    <a:pt x="878229" y="64625"/>
                    <a:pt x="902825" y="49192"/>
                  </a:cubicBezTo>
                  <a:cubicBezTo>
                    <a:pt x="927421" y="33759"/>
                    <a:pt x="968897" y="9163"/>
                    <a:pt x="983848"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Ellipse 27">
            <a:extLst>
              <a:ext uri="{FF2B5EF4-FFF2-40B4-BE49-F238E27FC236}">
                <a16:creationId xmlns:a16="http://schemas.microsoft.com/office/drawing/2014/main" id="{EDD43419-3657-44B4-920F-AA7BAECE2005}"/>
              </a:ext>
            </a:extLst>
          </p:cNvPr>
          <p:cNvSpPr/>
          <p:nvPr/>
        </p:nvSpPr>
        <p:spPr>
          <a:xfrm>
            <a:off x="2995542" y="4975356"/>
            <a:ext cx="328638" cy="3021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Ellipse 51">
            <a:extLst>
              <a:ext uri="{FF2B5EF4-FFF2-40B4-BE49-F238E27FC236}">
                <a16:creationId xmlns:a16="http://schemas.microsoft.com/office/drawing/2014/main" id="{35FD8380-0EC8-4209-81BA-FF6A208017CD}"/>
              </a:ext>
            </a:extLst>
          </p:cNvPr>
          <p:cNvSpPr/>
          <p:nvPr/>
        </p:nvSpPr>
        <p:spPr>
          <a:xfrm>
            <a:off x="4181024" y="4824272"/>
            <a:ext cx="328638" cy="3021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Ellipse 52">
            <a:extLst>
              <a:ext uri="{FF2B5EF4-FFF2-40B4-BE49-F238E27FC236}">
                <a16:creationId xmlns:a16="http://schemas.microsoft.com/office/drawing/2014/main" id="{463BE6BB-57FA-4C66-B335-5917F515E2F8}"/>
              </a:ext>
            </a:extLst>
          </p:cNvPr>
          <p:cNvSpPr/>
          <p:nvPr/>
        </p:nvSpPr>
        <p:spPr>
          <a:xfrm>
            <a:off x="5704328" y="4574790"/>
            <a:ext cx="328638" cy="3021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Ellipse 54">
            <a:extLst>
              <a:ext uri="{FF2B5EF4-FFF2-40B4-BE49-F238E27FC236}">
                <a16:creationId xmlns:a16="http://schemas.microsoft.com/office/drawing/2014/main" id="{FE2FD50E-5224-41D2-A712-09E977A862C9}"/>
              </a:ext>
            </a:extLst>
          </p:cNvPr>
          <p:cNvSpPr/>
          <p:nvPr/>
        </p:nvSpPr>
        <p:spPr>
          <a:xfrm>
            <a:off x="3195991" y="1672160"/>
            <a:ext cx="328638" cy="3021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6" name="Grafik 55">
            <a:extLst>
              <a:ext uri="{FF2B5EF4-FFF2-40B4-BE49-F238E27FC236}">
                <a16:creationId xmlns:a16="http://schemas.microsoft.com/office/drawing/2014/main" id="{F3B4E6E5-DDEA-47EC-BD50-5FD2131ED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5145" y="2503023"/>
            <a:ext cx="273865" cy="151085"/>
          </a:xfrm>
          <a:prstGeom prst="rect">
            <a:avLst/>
          </a:prstGeom>
        </p:spPr>
      </p:pic>
      <p:sp>
        <p:nvSpPr>
          <p:cNvPr id="57" name="Ellipse 56">
            <a:extLst>
              <a:ext uri="{FF2B5EF4-FFF2-40B4-BE49-F238E27FC236}">
                <a16:creationId xmlns:a16="http://schemas.microsoft.com/office/drawing/2014/main" id="{5532E653-6B43-4527-937E-466490F888A8}"/>
              </a:ext>
            </a:extLst>
          </p:cNvPr>
          <p:cNvSpPr/>
          <p:nvPr/>
        </p:nvSpPr>
        <p:spPr>
          <a:xfrm>
            <a:off x="7726337" y="4012179"/>
            <a:ext cx="328638" cy="3021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Grafik 57">
            <a:extLst>
              <a:ext uri="{FF2B5EF4-FFF2-40B4-BE49-F238E27FC236}">
                <a16:creationId xmlns:a16="http://schemas.microsoft.com/office/drawing/2014/main" id="{E444D6AE-824D-41A8-B13D-AB372E8C2F27}"/>
              </a:ext>
            </a:extLst>
          </p:cNvPr>
          <p:cNvPicPr>
            <a:picLocks noChangeAspect="1"/>
          </p:cNvPicPr>
          <p:nvPr/>
        </p:nvPicPr>
        <p:blipFill>
          <a:blip r:embed="rId5"/>
          <a:stretch>
            <a:fillRect/>
          </a:stretch>
        </p:blipFill>
        <p:spPr>
          <a:xfrm>
            <a:off x="6340674" y="2191660"/>
            <a:ext cx="275139" cy="151085"/>
          </a:xfrm>
          <a:prstGeom prst="rect">
            <a:avLst/>
          </a:prstGeom>
        </p:spPr>
      </p:pic>
      <p:pic>
        <p:nvPicPr>
          <p:cNvPr id="59" name="Grafik 58">
            <a:extLst>
              <a:ext uri="{FF2B5EF4-FFF2-40B4-BE49-F238E27FC236}">
                <a16:creationId xmlns:a16="http://schemas.microsoft.com/office/drawing/2014/main" id="{D8496158-F5BE-4357-977A-C4964CFDA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5813" y="4163263"/>
            <a:ext cx="273864" cy="151085"/>
          </a:xfrm>
          <a:prstGeom prst="rect">
            <a:avLst/>
          </a:prstGeom>
        </p:spPr>
      </p:pic>
      <p:pic>
        <p:nvPicPr>
          <p:cNvPr id="60" name="Grafik 59">
            <a:extLst>
              <a:ext uri="{FF2B5EF4-FFF2-40B4-BE49-F238E27FC236}">
                <a16:creationId xmlns:a16="http://schemas.microsoft.com/office/drawing/2014/main" id="{A72C86A6-D4D0-4786-BCFC-279A02B3CCB0}"/>
              </a:ext>
            </a:extLst>
          </p:cNvPr>
          <p:cNvPicPr>
            <a:picLocks noChangeAspect="1"/>
          </p:cNvPicPr>
          <p:nvPr/>
        </p:nvPicPr>
        <p:blipFill>
          <a:blip r:embed="rId7"/>
          <a:stretch>
            <a:fillRect/>
          </a:stretch>
        </p:blipFill>
        <p:spPr>
          <a:xfrm>
            <a:off x="2754765" y="4302421"/>
            <a:ext cx="260462" cy="151085"/>
          </a:xfrm>
          <a:prstGeom prst="rect">
            <a:avLst/>
          </a:prstGeom>
        </p:spPr>
      </p:pic>
      <p:pic>
        <p:nvPicPr>
          <p:cNvPr id="61" name="Grafik 60">
            <a:extLst>
              <a:ext uri="{FF2B5EF4-FFF2-40B4-BE49-F238E27FC236}">
                <a16:creationId xmlns:a16="http://schemas.microsoft.com/office/drawing/2014/main" id="{3654E079-0912-4FE7-8F63-EC5066A09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2632" y="5442628"/>
            <a:ext cx="273864" cy="151085"/>
          </a:xfrm>
          <a:prstGeom prst="rect">
            <a:avLst/>
          </a:prstGeom>
        </p:spPr>
      </p:pic>
      <p:pic>
        <p:nvPicPr>
          <p:cNvPr id="65" name="Grafik 64">
            <a:extLst>
              <a:ext uri="{FF2B5EF4-FFF2-40B4-BE49-F238E27FC236}">
                <a16:creationId xmlns:a16="http://schemas.microsoft.com/office/drawing/2014/main" id="{80E7BF2F-531B-45DF-8B11-E75E2E2DCF47}"/>
              </a:ext>
            </a:extLst>
          </p:cNvPr>
          <p:cNvPicPr>
            <a:picLocks noChangeAspect="1"/>
          </p:cNvPicPr>
          <p:nvPr/>
        </p:nvPicPr>
        <p:blipFill rotWithShape="1">
          <a:blip r:embed="rId8"/>
          <a:srcRect l="5044" t="53965" r="20127" b="14595"/>
          <a:stretch/>
        </p:blipFill>
        <p:spPr>
          <a:xfrm>
            <a:off x="5381295" y="4269566"/>
            <a:ext cx="1091217" cy="211518"/>
          </a:xfrm>
          <a:prstGeom prst="rect">
            <a:avLst/>
          </a:prstGeom>
        </p:spPr>
      </p:pic>
      <p:pic>
        <p:nvPicPr>
          <p:cNvPr id="69" name="Grafik 68">
            <a:extLst>
              <a:ext uri="{FF2B5EF4-FFF2-40B4-BE49-F238E27FC236}">
                <a16:creationId xmlns:a16="http://schemas.microsoft.com/office/drawing/2014/main" id="{05E27B54-06DE-4905-A2F1-BA6BAC56A209}"/>
              </a:ext>
            </a:extLst>
          </p:cNvPr>
          <p:cNvPicPr>
            <a:picLocks noChangeAspect="1"/>
          </p:cNvPicPr>
          <p:nvPr/>
        </p:nvPicPr>
        <p:blipFill rotWithShape="1">
          <a:blip r:embed="rId9"/>
          <a:srcRect l="18869" t="24032" r="15478" b="44336"/>
          <a:stretch/>
        </p:blipFill>
        <p:spPr>
          <a:xfrm>
            <a:off x="2018681" y="4753326"/>
            <a:ext cx="1054893" cy="211518"/>
          </a:xfrm>
          <a:prstGeom prst="rect">
            <a:avLst/>
          </a:prstGeom>
        </p:spPr>
      </p:pic>
      <p:pic>
        <p:nvPicPr>
          <p:cNvPr id="71" name="Grafik 70">
            <a:extLst>
              <a:ext uri="{FF2B5EF4-FFF2-40B4-BE49-F238E27FC236}">
                <a16:creationId xmlns:a16="http://schemas.microsoft.com/office/drawing/2014/main" id="{62DE4F40-25DD-41AF-8E1E-F01723292B15}"/>
              </a:ext>
            </a:extLst>
          </p:cNvPr>
          <p:cNvPicPr>
            <a:picLocks noChangeAspect="1"/>
          </p:cNvPicPr>
          <p:nvPr/>
        </p:nvPicPr>
        <p:blipFill rotWithShape="1">
          <a:blip r:embed="rId10"/>
          <a:srcRect l="5391" t="32928" r="8639" b="36398"/>
          <a:stretch/>
        </p:blipFill>
        <p:spPr>
          <a:xfrm>
            <a:off x="4054973" y="1490858"/>
            <a:ext cx="1085911" cy="181302"/>
          </a:xfrm>
          <a:prstGeom prst="rect">
            <a:avLst/>
          </a:prstGeom>
        </p:spPr>
      </p:pic>
      <p:pic>
        <p:nvPicPr>
          <p:cNvPr id="73" name="Grafik 72">
            <a:extLst>
              <a:ext uri="{FF2B5EF4-FFF2-40B4-BE49-F238E27FC236}">
                <a16:creationId xmlns:a16="http://schemas.microsoft.com/office/drawing/2014/main" id="{AE4A51B6-97CE-4C58-94E0-56B95AD27BE8}"/>
              </a:ext>
            </a:extLst>
          </p:cNvPr>
          <p:cNvPicPr>
            <a:picLocks noChangeAspect="1"/>
          </p:cNvPicPr>
          <p:nvPr/>
        </p:nvPicPr>
        <p:blipFill rotWithShape="1">
          <a:blip r:embed="rId11"/>
          <a:srcRect l="4782" t="53736" r="10103" b="14594"/>
          <a:stretch/>
        </p:blipFill>
        <p:spPr>
          <a:xfrm>
            <a:off x="7255290" y="3737607"/>
            <a:ext cx="942093" cy="181302"/>
          </a:xfrm>
          <a:prstGeom prst="rect">
            <a:avLst/>
          </a:prstGeom>
        </p:spPr>
      </p:pic>
      <p:sp>
        <p:nvSpPr>
          <p:cNvPr id="68" name="Textfeld 67">
            <a:extLst>
              <a:ext uri="{FF2B5EF4-FFF2-40B4-BE49-F238E27FC236}">
                <a16:creationId xmlns:a16="http://schemas.microsoft.com/office/drawing/2014/main" id="{A98F6D30-F655-4D1A-A8CF-5BBCDF460931}"/>
              </a:ext>
            </a:extLst>
          </p:cNvPr>
          <p:cNvSpPr txBox="1"/>
          <p:nvPr/>
        </p:nvSpPr>
        <p:spPr>
          <a:xfrm>
            <a:off x="5993458" y="5318115"/>
            <a:ext cx="1112264" cy="400110"/>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1000">
                <a:latin typeface="Arial"/>
                <a:cs typeface="Arial"/>
              </a:rPr>
              <a:t>Unterführungen L 3020</a:t>
            </a:r>
            <a:endParaRPr lang="de-DE" sz="1000">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147F7412-BF40-4F19-B9F3-63EEBE63E228}"/>
              </a:ext>
            </a:extLst>
          </p:cNvPr>
          <p:cNvSpPr txBox="1"/>
          <p:nvPr/>
        </p:nvSpPr>
        <p:spPr>
          <a:xfrm>
            <a:off x="6684490" y="4893584"/>
            <a:ext cx="1416367" cy="400110"/>
          </a:xfrm>
          <a:prstGeom prst="rect">
            <a:avLst/>
          </a:prstGeom>
          <a:solidFill>
            <a:schemeClr val="bg1">
              <a:alpha val="66000"/>
            </a:schemeClr>
          </a:solidFill>
          <a:ln>
            <a:solidFill>
              <a:srgbClr val="FF0000"/>
            </a:solidFill>
          </a:ln>
        </p:spPr>
        <p:txBody>
          <a:bodyPr wrap="square" rtlCol="0">
            <a:spAutoFit/>
          </a:bodyPr>
          <a:lstStyle/>
          <a:p>
            <a:pPr algn="ctr"/>
            <a:r>
              <a:rPr lang="de-DE" sz="1000" dirty="0">
                <a:latin typeface="Arial" panose="020B0604020202020204" pitchFamily="34" charset="0"/>
                <a:cs typeface="Arial" panose="020B0604020202020204" pitchFamily="34" charset="0"/>
              </a:rPr>
              <a:t>Unterführung Ast </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B 49 bei Garbenheim</a:t>
            </a:r>
          </a:p>
        </p:txBody>
      </p:sp>
      <p:cxnSp>
        <p:nvCxnSpPr>
          <p:cNvPr id="76" name="Gerade Verbindung mit Pfeil 75">
            <a:extLst>
              <a:ext uri="{FF2B5EF4-FFF2-40B4-BE49-F238E27FC236}">
                <a16:creationId xmlns:a16="http://schemas.microsoft.com/office/drawing/2014/main" id="{049EC113-6E06-4D2E-B4B9-771952135B2D}"/>
              </a:ext>
            </a:extLst>
          </p:cNvPr>
          <p:cNvCxnSpPr>
            <a:cxnSpLocks/>
            <a:stCxn id="70" idx="1"/>
            <a:endCxn id="27" idx="6"/>
          </p:cNvCxnSpPr>
          <p:nvPr/>
        </p:nvCxnSpPr>
        <p:spPr>
          <a:xfrm flipH="1" flipV="1">
            <a:off x="5957859" y="4707043"/>
            <a:ext cx="726631" cy="3865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8D0EBE26-C5C1-433C-B709-DF9F160F64C9}"/>
              </a:ext>
            </a:extLst>
          </p:cNvPr>
          <p:cNvSpPr txBox="1"/>
          <p:nvPr/>
        </p:nvSpPr>
        <p:spPr>
          <a:xfrm>
            <a:off x="4054973" y="4107855"/>
            <a:ext cx="1251138" cy="400110"/>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1000" dirty="0">
                <a:latin typeface="Arial"/>
                <a:cs typeface="Arial"/>
              </a:rPr>
              <a:t>Hangbrücke und Hangstützwände</a:t>
            </a:r>
            <a:endParaRPr lang="de-DE" sz="1000" dirty="0">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4B5DCE2D-246D-45C1-AEEB-EAD7E37EC2D2}"/>
              </a:ext>
            </a:extLst>
          </p:cNvPr>
          <p:cNvSpPr txBox="1"/>
          <p:nvPr/>
        </p:nvSpPr>
        <p:spPr>
          <a:xfrm>
            <a:off x="4509662" y="5371141"/>
            <a:ext cx="1416367" cy="348752"/>
          </a:xfrm>
          <a:prstGeom prst="rect">
            <a:avLst/>
          </a:prstGeom>
          <a:solidFill>
            <a:schemeClr val="bg1">
              <a:alpha val="66000"/>
            </a:schemeClr>
          </a:solidFill>
          <a:ln>
            <a:solidFill>
              <a:srgbClr val="FF0000"/>
            </a:solidFill>
          </a:ln>
        </p:spPr>
        <p:txBody>
          <a:bodyPr wrap="square" lIns="91440" tIns="45720" rIns="91440" bIns="45720" rtlCol="0" anchor="t">
            <a:spAutoFit/>
          </a:bodyPr>
          <a:lstStyle/>
          <a:p>
            <a:pPr algn="ctr"/>
            <a:r>
              <a:rPr lang="de-DE" sz="1000">
                <a:latin typeface="Arial"/>
                <a:cs typeface="Arial"/>
              </a:rPr>
              <a:t>Hangbrücke und Straßenstützwände</a:t>
            </a:r>
            <a:endParaRPr lang="de-DE" sz="1000">
              <a:latin typeface="Arial" panose="020B0604020202020204" pitchFamily="34" charset="0"/>
              <a:cs typeface="Arial" panose="020B0604020202020204" pitchFamily="34" charset="0"/>
            </a:endParaRPr>
          </a:p>
        </p:txBody>
      </p:sp>
      <p:cxnSp>
        <p:nvCxnSpPr>
          <p:cNvPr id="77" name="Gerade Verbindung mit Pfeil 76">
            <a:extLst>
              <a:ext uri="{FF2B5EF4-FFF2-40B4-BE49-F238E27FC236}">
                <a16:creationId xmlns:a16="http://schemas.microsoft.com/office/drawing/2014/main" id="{8178A466-3BB0-45E2-B4BD-8651A8FF3B1E}"/>
              </a:ext>
            </a:extLst>
          </p:cNvPr>
          <p:cNvCxnSpPr>
            <a:cxnSpLocks/>
            <a:stCxn id="40" idx="0"/>
          </p:cNvCxnSpPr>
          <p:nvPr/>
        </p:nvCxnSpPr>
        <p:spPr>
          <a:xfrm flipH="1" flipV="1">
            <a:off x="5196959" y="4913113"/>
            <a:ext cx="20887" cy="4580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 name="Grafik 80">
            <a:extLst>
              <a:ext uri="{FF2B5EF4-FFF2-40B4-BE49-F238E27FC236}">
                <a16:creationId xmlns:a16="http://schemas.microsoft.com/office/drawing/2014/main" id="{EE2BDD23-3F98-4D45-A416-26C1A8434609}"/>
              </a:ext>
            </a:extLst>
          </p:cNvPr>
          <p:cNvPicPr>
            <a:picLocks noChangeAspect="1"/>
          </p:cNvPicPr>
          <p:nvPr/>
        </p:nvPicPr>
        <p:blipFill rotWithShape="1">
          <a:blip r:embed="rId12"/>
          <a:srcRect l="14166" t="47867" r="26537" b="20725"/>
          <a:stretch/>
        </p:blipFill>
        <p:spPr>
          <a:xfrm>
            <a:off x="3844096" y="4564391"/>
            <a:ext cx="929983" cy="211518"/>
          </a:xfrm>
          <a:prstGeom prst="rect">
            <a:avLst/>
          </a:prstGeom>
        </p:spPr>
      </p:pic>
      <p:cxnSp>
        <p:nvCxnSpPr>
          <p:cNvPr id="82" name="Gerade Verbindung mit Pfeil 81">
            <a:extLst>
              <a:ext uri="{FF2B5EF4-FFF2-40B4-BE49-F238E27FC236}">
                <a16:creationId xmlns:a16="http://schemas.microsoft.com/office/drawing/2014/main" id="{59A7D1BD-9936-496D-9054-66935FC057E8}"/>
              </a:ext>
            </a:extLst>
          </p:cNvPr>
          <p:cNvCxnSpPr>
            <a:cxnSpLocks/>
            <a:stCxn id="39" idx="2"/>
          </p:cNvCxnSpPr>
          <p:nvPr/>
        </p:nvCxnSpPr>
        <p:spPr>
          <a:xfrm>
            <a:off x="4680542" y="4507965"/>
            <a:ext cx="700753" cy="3072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r Verbinder 8">
            <a:extLst>
              <a:ext uri="{FF2B5EF4-FFF2-40B4-BE49-F238E27FC236}">
                <a16:creationId xmlns:a16="http://schemas.microsoft.com/office/drawing/2014/main" id="{939355CE-4138-4E81-9883-34B4626AA654}"/>
              </a:ext>
            </a:extLst>
          </p:cNvPr>
          <p:cNvCxnSpPr>
            <a:cxnSpLocks/>
          </p:cNvCxnSpPr>
          <p:nvPr/>
        </p:nvCxnSpPr>
        <p:spPr>
          <a:xfrm flipH="1" flipV="1">
            <a:off x="3091854" y="5102670"/>
            <a:ext cx="135535" cy="10144"/>
          </a:xfrm>
          <a:prstGeom prst="curvedConnector3">
            <a:avLst>
              <a:gd name="adj1" fmla="val 31229"/>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Freihandform: Form 48">
            <a:extLst>
              <a:ext uri="{FF2B5EF4-FFF2-40B4-BE49-F238E27FC236}">
                <a16:creationId xmlns:a16="http://schemas.microsoft.com/office/drawing/2014/main" id="{FC144F6B-1343-409C-AA77-57A281AC7C3B}"/>
              </a:ext>
            </a:extLst>
          </p:cNvPr>
          <p:cNvSpPr/>
          <p:nvPr/>
        </p:nvSpPr>
        <p:spPr>
          <a:xfrm>
            <a:off x="3641135" y="4944062"/>
            <a:ext cx="994050" cy="307499"/>
          </a:xfrm>
          <a:custGeom>
            <a:avLst/>
            <a:gdLst>
              <a:gd name="connsiteX0" fmla="*/ 0 w 1093304"/>
              <a:gd name="connsiteY0" fmla="*/ 363845 h 363845"/>
              <a:gd name="connsiteX1" fmla="*/ 83488 w 1093304"/>
              <a:gd name="connsiteY1" fmla="*/ 355894 h 363845"/>
              <a:gd name="connsiteX2" fmla="*/ 190831 w 1093304"/>
              <a:gd name="connsiteY2" fmla="*/ 324089 h 363845"/>
              <a:gd name="connsiteX3" fmla="*/ 298174 w 1093304"/>
              <a:gd name="connsiteY3" fmla="*/ 268430 h 363845"/>
              <a:gd name="connsiteX4" fmla="*/ 393589 w 1093304"/>
              <a:gd name="connsiteY4" fmla="*/ 200844 h 363845"/>
              <a:gd name="connsiteX5" fmla="*/ 469127 w 1093304"/>
              <a:gd name="connsiteY5" fmla="*/ 153136 h 363845"/>
              <a:gd name="connsiteX6" fmla="*/ 544664 w 1093304"/>
              <a:gd name="connsiteY6" fmla="*/ 97477 h 363845"/>
              <a:gd name="connsiteX7" fmla="*/ 624177 w 1093304"/>
              <a:gd name="connsiteY7" fmla="*/ 57720 h 363845"/>
              <a:gd name="connsiteX8" fmla="*/ 707666 w 1093304"/>
              <a:gd name="connsiteY8" fmla="*/ 29891 h 363845"/>
              <a:gd name="connsiteX9" fmla="*/ 834887 w 1093304"/>
              <a:gd name="connsiteY9" fmla="*/ 2061 h 363845"/>
              <a:gd name="connsiteX10" fmla="*/ 926327 w 1093304"/>
              <a:gd name="connsiteY10" fmla="*/ 2061 h 363845"/>
              <a:gd name="connsiteX11" fmla="*/ 1009815 w 1093304"/>
              <a:gd name="connsiteY11" fmla="*/ 2061 h 363845"/>
              <a:gd name="connsiteX12" fmla="*/ 1093304 w 1093304"/>
              <a:gd name="connsiteY12" fmla="*/ 10012 h 3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04" h="363845">
                <a:moveTo>
                  <a:pt x="0" y="363845"/>
                </a:moveTo>
                <a:cubicBezTo>
                  <a:pt x="25841" y="363182"/>
                  <a:pt x="51683" y="362520"/>
                  <a:pt x="83488" y="355894"/>
                </a:cubicBezTo>
                <a:cubicBezTo>
                  <a:pt x="115293" y="349268"/>
                  <a:pt x="155050" y="338666"/>
                  <a:pt x="190831" y="324089"/>
                </a:cubicBezTo>
                <a:cubicBezTo>
                  <a:pt x="226612" y="309512"/>
                  <a:pt x="264381" y="288971"/>
                  <a:pt x="298174" y="268430"/>
                </a:cubicBezTo>
                <a:cubicBezTo>
                  <a:pt x="331967" y="247889"/>
                  <a:pt x="365097" y="220060"/>
                  <a:pt x="393589" y="200844"/>
                </a:cubicBezTo>
                <a:cubicBezTo>
                  <a:pt x="422081" y="181628"/>
                  <a:pt x="443948" y="170364"/>
                  <a:pt x="469127" y="153136"/>
                </a:cubicBezTo>
                <a:cubicBezTo>
                  <a:pt x="494306" y="135908"/>
                  <a:pt x="518822" y="113380"/>
                  <a:pt x="544664" y="97477"/>
                </a:cubicBezTo>
                <a:cubicBezTo>
                  <a:pt x="570506" y="81574"/>
                  <a:pt x="597010" y="68984"/>
                  <a:pt x="624177" y="57720"/>
                </a:cubicBezTo>
                <a:cubicBezTo>
                  <a:pt x="651344" y="46456"/>
                  <a:pt x="672548" y="39167"/>
                  <a:pt x="707666" y="29891"/>
                </a:cubicBezTo>
                <a:cubicBezTo>
                  <a:pt x="742784" y="20615"/>
                  <a:pt x="798444" y="6699"/>
                  <a:pt x="834887" y="2061"/>
                </a:cubicBezTo>
                <a:cubicBezTo>
                  <a:pt x="871330" y="-2577"/>
                  <a:pt x="926327" y="2061"/>
                  <a:pt x="926327" y="2061"/>
                </a:cubicBezTo>
                <a:cubicBezTo>
                  <a:pt x="955482" y="2061"/>
                  <a:pt x="981986" y="736"/>
                  <a:pt x="1009815" y="2061"/>
                </a:cubicBezTo>
                <a:cubicBezTo>
                  <a:pt x="1037644" y="3386"/>
                  <a:pt x="1065474" y="6699"/>
                  <a:pt x="1093304" y="10012"/>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Form 49">
            <a:extLst>
              <a:ext uri="{FF2B5EF4-FFF2-40B4-BE49-F238E27FC236}">
                <a16:creationId xmlns:a16="http://schemas.microsoft.com/office/drawing/2014/main" id="{F68B81C0-F649-4CB8-9D30-3DBDB7FC66C8}"/>
              </a:ext>
            </a:extLst>
          </p:cNvPr>
          <p:cNvSpPr/>
          <p:nvPr/>
        </p:nvSpPr>
        <p:spPr>
          <a:xfrm>
            <a:off x="4856016" y="4935850"/>
            <a:ext cx="313056" cy="53570"/>
          </a:xfrm>
          <a:custGeom>
            <a:avLst/>
            <a:gdLst>
              <a:gd name="connsiteX0" fmla="*/ 0 w 345882"/>
              <a:gd name="connsiteY0" fmla="*/ 55659 h 57426"/>
              <a:gd name="connsiteX1" fmla="*/ 71562 w 345882"/>
              <a:gd name="connsiteY1" fmla="*/ 55659 h 57426"/>
              <a:gd name="connsiteX2" fmla="*/ 170953 w 345882"/>
              <a:gd name="connsiteY2" fmla="*/ 55659 h 57426"/>
              <a:gd name="connsiteX3" fmla="*/ 278296 w 345882"/>
              <a:gd name="connsiteY3" fmla="*/ 31805 h 57426"/>
              <a:gd name="connsiteX4" fmla="*/ 345882 w 345882"/>
              <a:gd name="connsiteY4" fmla="*/ 0 h 5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82" h="57426">
                <a:moveTo>
                  <a:pt x="0" y="55659"/>
                </a:moveTo>
                <a:lnTo>
                  <a:pt x="71562" y="55659"/>
                </a:lnTo>
                <a:cubicBezTo>
                  <a:pt x="100054" y="55659"/>
                  <a:pt x="136497" y="59635"/>
                  <a:pt x="170953" y="55659"/>
                </a:cubicBezTo>
                <a:cubicBezTo>
                  <a:pt x="205409" y="51683"/>
                  <a:pt x="249141" y="41081"/>
                  <a:pt x="278296" y="31805"/>
                </a:cubicBezTo>
                <a:cubicBezTo>
                  <a:pt x="307451" y="22528"/>
                  <a:pt x="326666" y="11264"/>
                  <a:pt x="345882" y="0"/>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Form 50">
            <a:extLst>
              <a:ext uri="{FF2B5EF4-FFF2-40B4-BE49-F238E27FC236}">
                <a16:creationId xmlns:a16="http://schemas.microsoft.com/office/drawing/2014/main" id="{E4182168-E5EE-4F7B-985A-0DD891D29F8E}"/>
              </a:ext>
            </a:extLst>
          </p:cNvPr>
          <p:cNvSpPr/>
          <p:nvPr/>
        </p:nvSpPr>
        <p:spPr>
          <a:xfrm rot="21440287">
            <a:off x="5343279" y="4811076"/>
            <a:ext cx="163319" cy="40044"/>
          </a:xfrm>
          <a:custGeom>
            <a:avLst/>
            <a:gdLst>
              <a:gd name="connsiteX0" fmla="*/ 178905 w 178905"/>
              <a:gd name="connsiteY0" fmla="*/ 0 h 47708"/>
              <a:gd name="connsiteX1" fmla="*/ 83489 w 178905"/>
              <a:gd name="connsiteY1" fmla="*/ 27830 h 47708"/>
              <a:gd name="connsiteX2" fmla="*/ 0 w 178905"/>
              <a:gd name="connsiteY2" fmla="*/ 47708 h 47708"/>
            </a:gdLst>
            <a:ahLst/>
            <a:cxnLst>
              <a:cxn ang="0">
                <a:pos x="connsiteX0" y="connsiteY0"/>
              </a:cxn>
              <a:cxn ang="0">
                <a:pos x="connsiteX1" y="connsiteY1"/>
              </a:cxn>
              <a:cxn ang="0">
                <a:pos x="connsiteX2" y="connsiteY2"/>
              </a:cxn>
            </a:cxnLst>
            <a:rect l="l" t="t" r="r" b="b"/>
            <a:pathLst>
              <a:path w="178905" h="47708">
                <a:moveTo>
                  <a:pt x="178905" y="0"/>
                </a:moveTo>
                <a:cubicBezTo>
                  <a:pt x="146105" y="9939"/>
                  <a:pt x="113306" y="19879"/>
                  <a:pt x="83489" y="27830"/>
                </a:cubicBezTo>
                <a:cubicBezTo>
                  <a:pt x="53672" y="35781"/>
                  <a:pt x="10602" y="45058"/>
                  <a:pt x="0" y="47708"/>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Form 66">
            <a:extLst>
              <a:ext uri="{FF2B5EF4-FFF2-40B4-BE49-F238E27FC236}">
                <a16:creationId xmlns:a16="http://schemas.microsoft.com/office/drawing/2014/main" id="{5C956FAE-06EB-4E47-8A0C-57531147BA1D}"/>
              </a:ext>
            </a:extLst>
          </p:cNvPr>
          <p:cNvSpPr/>
          <p:nvPr/>
        </p:nvSpPr>
        <p:spPr>
          <a:xfrm>
            <a:off x="5640881" y="4769554"/>
            <a:ext cx="83474" cy="18164"/>
          </a:xfrm>
          <a:custGeom>
            <a:avLst/>
            <a:gdLst>
              <a:gd name="connsiteX0" fmla="*/ 0 w 91440"/>
              <a:gd name="connsiteY0" fmla="*/ 21640 h 21640"/>
              <a:gd name="connsiteX1" fmla="*/ 91440 w 91440"/>
              <a:gd name="connsiteY1" fmla="*/ 1762 h 21640"/>
            </a:gdLst>
            <a:ahLst/>
            <a:cxnLst>
              <a:cxn ang="0">
                <a:pos x="connsiteX0" y="connsiteY0"/>
              </a:cxn>
              <a:cxn ang="0">
                <a:pos x="connsiteX1" y="connsiteY1"/>
              </a:cxn>
            </a:cxnLst>
            <a:rect l="l" t="t" r="r" b="b"/>
            <a:pathLst>
              <a:path w="91440" h="21640">
                <a:moveTo>
                  <a:pt x="0" y="21640"/>
                </a:moveTo>
                <a:cubicBezTo>
                  <a:pt x="35118" y="8388"/>
                  <a:pt x="70237" y="-4864"/>
                  <a:pt x="91440" y="1762"/>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Freihandform: Form 77">
            <a:extLst>
              <a:ext uri="{FF2B5EF4-FFF2-40B4-BE49-F238E27FC236}">
                <a16:creationId xmlns:a16="http://schemas.microsoft.com/office/drawing/2014/main" id="{B404ABB9-9A64-4EDF-95B4-26CAEA80A692}"/>
              </a:ext>
            </a:extLst>
          </p:cNvPr>
          <p:cNvSpPr/>
          <p:nvPr/>
        </p:nvSpPr>
        <p:spPr>
          <a:xfrm rot="10202416">
            <a:off x="5869051" y="4712462"/>
            <a:ext cx="83474" cy="18164"/>
          </a:xfrm>
          <a:custGeom>
            <a:avLst/>
            <a:gdLst>
              <a:gd name="connsiteX0" fmla="*/ 0 w 91440"/>
              <a:gd name="connsiteY0" fmla="*/ 21640 h 21640"/>
              <a:gd name="connsiteX1" fmla="*/ 91440 w 91440"/>
              <a:gd name="connsiteY1" fmla="*/ 1762 h 21640"/>
            </a:gdLst>
            <a:ahLst/>
            <a:cxnLst>
              <a:cxn ang="0">
                <a:pos x="connsiteX0" y="connsiteY0"/>
              </a:cxn>
              <a:cxn ang="0">
                <a:pos x="connsiteX1" y="connsiteY1"/>
              </a:cxn>
            </a:cxnLst>
            <a:rect l="l" t="t" r="r" b="b"/>
            <a:pathLst>
              <a:path w="91440" h="21640">
                <a:moveTo>
                  <a:pt x="0" y="21640"/>
                </a:moveTo>
                <a:cubicBezTo>
                  <a:pt x="35118" y="8388"/>
                  <a:pt x="70237" y="-4864"/>
                  <a:pt x="91440" y="1762"/>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 Verbindung mit Pfeil 78">
            <a:extLst>
              <a:ext uri="{FF2B5EF4-FFF2-40B4-BE49-F238E27FC236}">
                <a16:creationId xmlns:a16="http://schemas.microsoft.com/office/drawing/2014/main" id="{0A7725B7-C376-45E1-B5D2-CD9104BC7223}"/>
              </a:ext>
            </a:extLst>
          </p:cNvPr>
          <p:cNvCxnSpPr>
            <a:cxnSpLocks/>
            <a:stCxn id="68" idx="0"/>
            <a:endCxn id="67" idx="0"/>
          </p:cNvCxnSpPr>
          <p:nvPr/>
        </p:nvCxnSpPr>
        <p:spPr>
          <a:xfrm flipH="1" flipV="1">
            <a:off x="5640881" y="4787718"/>
            <a:ext cx="908709" cy="53039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83230"/>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B810E323AA9A94181160FB5D34B0726" ma:contentTypeVersion="6" ma:contentTypeDescription="Ein neues Dokument erstellen." ma:contentTypeScope="" ma:versionID="1518fcf2773d94108c3c1b75e6abf921">
  <xsd:schema xmlns:xsd="http://www.w3.org/2001/XMLSchema" xmlns:xs="http://www.w3.org/2001/XMLSchema" xmlns:p="http://schemas.microsoft.com/office/2006/metadata/properties" xmlns:ns2="b1a633a1-7eba-4c68-98c6-40c1b7b05a07" targetNamespace="http://schemas.microsoft.com/office/2006/metadata/properties" ma:root="true" ma:fieldsID="be69ac87c00a0124947e3fe93425ea2f" ns2:_="">
    <xsd:import namespace="b1a633a1-7eba-4c68-98c6-40c1b7b05a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33a1-7eba-4c68-98c6-40c1b7b05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99E073-C81F-48BE-B663-9B1B585D6240}">
  <ds:schemaRefs>
    <ds:schemaRef ds:uri="http://schemas.microsoft.com/sharepoint/v3/contenttype/forms"/>
  </ds:schemaRefs>
</ds:datastoreItem>
</file>

<file path=customXml/itemProps2.xml><?xml version="1.0" encoding="utf-8"?>
<ds:datastoreItem xmlns:ds="http://schemas.openxmlformats.org/officeDocument/2006/customXml" ds:itemID="{54BA6F96-C7C4-44D7-B013-83A761CAB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33a1-7eba-4c68-98c6-40c1b7b05a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438344-C7AC-4C62-91F6-968F368EBE34}">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b1a633a1-7eba-4c68-98c6-40c1b7b05a0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1821</Words>
  <Application>Microsoft Office PowerPoint</Application>
  <PresentationFormat>Bildschirmpräsentation (4:3)</PresentationFormat>
  <Paragraphs>283</Paragraphs>
  <Slides>27</Slides>
  <Notes>5</Notes>
  <HiddenSlides>0</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27</vt:i4>
      </vt:variant>
    </vt:vector>
  </HeadingPairs>
  <TitlesOfParts>
    <vt:vector size="40" baseType="lpstr">
      <vt:lpstr>Arial</vt:lpstr>
      <vt:lpstr>Calibri</vt:lpstr>
      <vt:lpstr>Calibri Light</vt:lpstr>
      <vt:lpstr>Open Sans</vt:lpstr>
      <vt:lpstr>Tahoma</vt:lpstr>
      <vt:lpstr>Wingdings</vt:lpstr>
      <vt:lpstr>ヒラギノ角ゴ ProN W3</vt:lpstr>
      <vt:lpstr>ヒラギノ角ゴ ProN W6</vt:lpstr>
      <vt:lpstr>Larissa</vt:lpstr>
      <vt:lpstr>3_Benutzerdefiniertes Design</vt:lpstr>
      <vt:lpstr>2_Benutzerdefiniertes Design</vt:lpstr>
      <vt:lpstr>1_Benutzerdefiniertes Design</vt:lpstr>
      <vt:lpstr>Benutzerdefiniertes Design</vt:lpstr>
      <vt:lpstr>VLUID Kick-Off</vt:lpstr>
      <vt:lpstr>Gliederung</vt:lpstr>
      <vt:lpstr>Hessen Mobil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Stadt Wetzlar</vt:lpstr>
      <vt:lpstr>Ausgangssituation</vt:lpstr>
      <vt:lpstr>Ziele VLUID</vt:lpstr>
      <vt:lpstr>Eckdaten</vt:lpstr>
      <vt:lpstr>Projektbeteiligte</vt:lpstr>
      <vt:lpstr>VLUID – Schwerpunkte und Aufgaben der Partner</vt:lpstr>
      <vt:lpstr>Aufbau und Meilensteine von VLUID</vt:lpstr>
      <vt:lpstr>[ui!] Urban Institute / THM</vt:lpstr>
      <vt:lpstr>Adressaten des Projekts</vt:lpstr>
      <vt:lpstr>Forschungsfragen</vt:lpstr>
      <vt:lpstr>Forschungsrisiken</vt:lpstr>
      <vt:lpstr>Methodiken</vt:lpstr>
      <vt:lpstr>Erwartete Wirkungen und Ergebnisse</vt:lpstr>
      <vt:lpstr>Weitergabe der Forschungsergebnisse</vt:lpstr>
      <vt:lpstr>Vielen Dank für Ihre Aufmerksamkeit!</vt:lpstr>
    </vt:vector>
  </TitlesOfParts>
  <Company>Magistrat der Stadt Wetzlar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Brune, Tamara</dc:creator>
  <cp:lastModifiedBy>Hemmelmann, Thomas</cp:lastModifiedBy>
  <cp:revision>80</cp:revision>
  <cp:lastPrinted>2022-01-13T09:43:35Z</cp:lastPrinted>
  <dcterms:created xsi:type="dcterms:W3CDTF">2021-12-22T08:24:10Z</dcterms:created>
  <dcterms:modified xsi:type="dcterms:W3CDTF">2022-01-13T12:02:51Z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0x0101003B810E323AA9A94181160FB5D34B0726</vt:lpwstr>
  </property>
</Properties>
</file>